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8"/>
  </p:notesMasterIdLst>
  <p:sldIdLst>
    <p:sldId id="257" r:id="rId3"/>
    <p:sldId id="315" r:id="rId4"/>
    <p:sldId id="258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5" d="100"/>
          <a:sy n="105" d="100"/>
        </p:scale>
        <p:origin x="-1640" y="-80"/>
      </p:cViewPr>
      <p:guideLst>
        <p:guide orient="horz" pos="2348"/>
        <p:guide pos="36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67.wmf"/><Relationship Id="rId5" Type="http://schemas.openxmlformats.org/officeDocument/2006/relationships/image" Target="../media/image68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0.emf"/><Relationship Id="rId7" Type="http://schemas.openxmlformats.org/officeDocument/2006/relationships/image" Target="../media/image16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7DDD6-93CF-C945-9670-5C80E31A4B3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EC464-DFB3-724D-B592-C0F8E3BDC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6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32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3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11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6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846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95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779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08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9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32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16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42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36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557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7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18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28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1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7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74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1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69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10/18/16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09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8.emf"/><Relationship Id="rId7" Type="http://schemas.openxmlformats.org/officeDocument/2006/relationships/image" Target="../media/image29.png"/><Relationship Id="rId8" Type="http://schemas.openxmlformats.org/officeDocument/2006/relationships/image" Target="../media/image19.gi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2.emf"/><Relationship Id="rId5" Type="http://schemas.openxmlformats.org/officeDocument/2006/relationships/image" Target="../media/image29.png"/><Relationship Id="rId6" Type="http://schemas.openxmlformats.org/officeDocument/2006/relationships/image" Target="../media/image19.gi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46.emf"/><Relationship Id="rId5" Type="http://schemas.openxmlformats.org/officeDocument/2006/relationships/image" Target="../media/image29.png"/><Relationship Id="rId6" Type="http://schemas.openxmlformats.org/officeDocument/2006/relationships/image" Target="../media/image20.gif"/><Relationship Id="rId7" Type="http://schemas.openxmlformats.org/officeDocument/2006/relationships/image" Target="../media/image21.gif"/><Relationship Id="rId8" Type="http://schemas.openxmlformats.org/officeDocument/2006/relationships/image" Target="../media/image47.jpe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gif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9.png"/><Relationship Id="rId5" Type="http://schemas.openxmlformats.org/officeDocument/2006/relationships/image" Target="../media/image55.gif"/><Relationship Id="rId6" Type="http://schemas.openxmlformats.org/officeDocument/2006/relationships/image" Target="../media/image19.gi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6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6.bin"/><Relationship Id="rId12" Type="http://schemas.openxmlformats.org/officeDocument/2006/relationships/image" Target="../media/image6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42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66.wmf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6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2.bin"/><Relationship Id="rId12" Type="http://schemas.openxmlformats.org/officeDocument/2006/relationships/image" Target="../media/image7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48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71.e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72.emf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75.emf"/><Relationship Id="rId5" Type="http://schemas.openxmlformats.org/officeDocument/2006/relationships/image" Target="../media/image78.png"/><Relationship Id="rId6" Type="http://schemas.openxmlformats.org/officeDocument/2006/relationships/oleObject" Target="../embeddings/oleObject54.bin"/><Relationship Id="rId7" Type="http://schemas.openxmlformats.org/officeDocument/2006/relationships/image" Target="../media/image76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77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8.png"/><Relationship Id="rId3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9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15.emf"/><Relationship Id="rId13" Type="http://schemas.openxmlformats.org/officeDocument/2006/relationships/oleObject" Target="../embeddings/oleObject15.bin"/><Relationship Id="rId14" Type="http://schemas.openxmlformats.org/officeDocument/2006/relationships/image" Target="../media/image10.emf"/><Relationship Id="rId15" Type="http://schemas.openxmlformats.org/officeDocument/2006/relationships/oleObject" Target="../embeddings/oleObject16.bin"/><Relationship Id="rId16" Type="http://schemas.openxmlformats.org/officeDocument/2006/relationships/image" Target="../media/image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3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8.emf"/><Relationship Id="rId8" Type="http://schemas.openxmlformats.org/officeDocument/2006/relationships/image" Target="../media/image20.gif"/><Relationship Id="rId9" Type="http://schemas.openxmlformats.org/officeDocument/2006/relationships/image" Target="../media/image21.gif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2220" y="435145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indent="-1995488"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8-9: 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Chemical Bonding –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Homonuclear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Diatomic Molecules</a:t>
            </a:r>
            <a:endParaRPr lang="en-US" sz="2400" b="1" u="sng" baseline="-25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25" t="24374" r="13492"/>
          <a:stretch/>
        </p:blipFill>
        <p:spPr>
          <a:xfrm>
            <a:off x="0" y="1560273"/>
            <a:ext cx="9144000" cy="5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Normalization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56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77873"/>
              </p:ext>
            </p:extLst>
          </p:nvPr>
        </p:nvGraphicFramePr>
        <p:xfrm>
          <a:off x="1062038" y="990600"/>
          <a:ext cx="6723062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Equation" r:id="rId3" imgW="3365500" imgH="2819400" progId="Equation.3">
                  <p:embed/>
                </p:oleObj>
              </mc:Choice>
              <mc:Fallback>
                <p:oleObj name="Equation" r:id="rId3" imgW="3365500" imgH="281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990600"/>
                        <a:ext cx="6723062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981200" y="1676400"/>
            <a:ext cx="2819400" cy="1731665"/>
            <a:chOff x="1981200" y="1676400"/>
            <a:chExt cx="2819400" cy="1731665"/>
          </a:xfrm>
        </p:grpSpPr>
        <p:sp>
          <p:nvSpPr>
            <p:cNvPr id="41" name="Oval 40"/>
            <p:cNvSpPr/>
            <p:nvPr/>
          </p:nvSpPr>
          <p:spPr>
            <a:xfrm>
              <a:off x="1981200" y="1676400"/>
              <a:ext cx="1219200" cy="990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79800" y="1676400"/>
              <a:ext cx="1219200" cy="990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Connector 43"/>
            <p:cNvCxnSpPr>
              <a:stCxn id="41" idx="4"/>
            </p:cNvCxnSpPr>
            <p:nvPr/>
          </p:nvCxnSpPr>
          <p:spPr>
            <a:xfrm rot="16200000" flipH="1">
              <a:off x="3314700" y="1943100"/>
              <a:ext cx="533400" cy="1981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2" idx="4"/>
            </p:cNvCxnSpPr>
            <p:nvPr/>
          </p:nvCxnSpPr>
          <p:spPr>
            <a:xfrm rot="16200000" flipH="1">
              <a:off x="4064000" y="2692400"/>
              <a:ext cx="533400" cy="482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482884" y="2946400"/>
              <a:ext cx="3177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445265" y="5558135"/>
            <a:ext cx="29083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Overlap Integral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45978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151902"/>
              </p:ext>
            </p:extLst>
          </p:nvPr>
        </p:nvGraphicFramePr>
        <p:xfrm>
          <a:off x="5194300" y="3771900"/>
          <a:ext cx="3290888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7" name="Equation" r:id="rId5" imgW="1651000" imgH="698500" progId="Equation.3">
                  <p:embed/>
                </p:oleObj>
              </mc:Choice>
              <mc:Fallback>
                <p:oleObj name="Equation" r:id="rId5" imgW="16510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3771900"/>
                        <a:ext cx="3290888" cy="139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438400" y="990600"/>
            <a:ext cx="4495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1784049"/>
            <a:ext cx="7315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953000" y="1676400"/>
            <a:ext cx="2859474" cy="1731665"/>
            <a:chOff x="1981200" y="1676400"/>
            <a:chExt cx="2859474" cy="1731665"/>
          </a:xfrm>
        </p:grpSpPr>
        <p:sp>
          <p:nvSpPr>
            <p:cNvPr id="15" name="Oval 14"/>
            <p:cNvSpPr/>
            <p:nvPr/>
          </p:nvSpPr>
          <p:spPr>
            <a:xfrm>
              <a:off x="1981200" y="1676400"/>
              <a:ext cx="1219200" cy="990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479800" y="1676400"/>
              <a:ext cx="1219200" cy="9906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" name="Straight Connector 16"/>
            <p:cNvCxnSpPr>
              <a:stCxn id="15" idx="4"/>
            </p:cNvCxnSpPr>
            <p:nvPr/>
          </p:nvCxnSpPr>
          <p:spPr>
            <a:xfrm rot="16200000" flipH="1">
              <a:off x="3314700" y="1943100"/>
              <a:ext cx="533400" cy="1981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6" idx="4"/>
            </p:cNvCxnSpPr>
            <p:nvPr/>
          </p:nvCxnSpPr>
          <p:spPr>
            <a:xfrm rot="16200000" flipH="1">
              <a:off x="4064000" y="2692400"/>
              <a:ext cx="533400" cy="482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4482884" y="2946400"/>
              <a:ext cx="357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S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09600" y="3276600"/>
            <a:ext cx="2971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4114800"/>
            <a:ext cx="2971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5800" y="5053390"/>
            <a:ext cx="29718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29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 animBg="1"/>
      <p:bldP spid="12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Overlap 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between orbitals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19200"/>
            <a:ext cx="8382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Overlap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can be positive or negative or zero…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.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2" cstate="print"/>
          <a:srcRect l="31913" r="1555"/>
          <a:stretch>
            <a:fillRect/>
          </a:stretch>
        </p:blipFill>
        <p:spPr bwMode="auto">
          <a:xfrm>
            <a:off x="1066800" y="2667000"/>
            <a:ext cx="7498143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465935" y="5665411"/>
            <a:ext cx="7620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….. and is a function of the </a:t>
            </a:r>
            <a:r>
              <a:rPr lang="en-US" sz="2400" dirty="0" err="1" smtClean="0">
                <a:solidFill>
                  <a:prstClr val="black"/>
                </a:solidFill>
                <a:latin typeface="Georgia" pitchFamily="18" charset="0"/>
              </a:rPr>
              <a:t>internuclear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separation </a:t>
            </a:r>
            <a:r>
              <a:rPr lang="en-US" sz="2400" i="1" dirty="0" smtClean="0">
                <a:solidFill>
                  <a:prstClr val="black"/>
                </a:solidFill>
                <a:latin typeface="Georgia" pitchFamily="18" charset="0"/>
              </a:rPr>
              <a:t>R</a:t>
            </a:r>
            <a:endParaRPr lang="en-US" sz="2200" i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13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21660" y="5029417"/>
            <a:ext cx="2172043" cy="843983"/>
          </a:xfrm>
          <a:prstGeom prst="roundRect">
            <a:avLst/>
          </a:prstGeom>
          <a:solidFill>
            <a:srgbClr val="0000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14400" y="2458017"/>
            <a:ext cx="2172043" cy="843983"/>
          </a:xfrm>
          <a:prstGeom prst="roundRect">
            <a:avLst/>
          </a:prstGeom>
          <a:solidFill>
            <a:srgbClr val="0000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70706"/>
              </p:ext>
            </p:extLst>
          </p:nvPr>
        </p:nvGraphicFramePr>
        <p:xfrm>
          <a:off x="1019175" y="2470150"/>
          <a:ext cx="21050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0" name="Equation" r:id="rId3" imgW="1054100" imgH="1714500" progId="Equation.3">
                  <p:embed/>
                </p:oleObj>
              </mc:Choice>
              <mc:Fallback>
                <p:oleObj name="Equation" r:id="rId3" imgW="1054100" imgH="171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470150"/>
                        <a:ext cx="2105025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26140"/>
              </p:ext>
            </p:extLst>
          </p:nvPr>
        </p:nvGraphicFramePr>
        <p:xfrm>
          <a:off x="965200" y="1420775"/>
          <a:ext cx="3322638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1" name="Equation" r:id="rId5" imgW="1663700" imgH="1790700" progId="Equation.3">
                  <p:embed/>
                </p:oleObj>
              </mc:Choice>
              <mc:Fallback>
                <p:oleObj name="Equation" r:id="rId5" imgW="1663700" imgH="179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420775"/>
                        <a:ext cx="3322638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7" cstate="print"/>
          <a:srcRect l="60382" t="19105" r="4320" b="53565"/>
          <a:stretch>
            <a:fillRect/>
          </a:stretch>
        </p:blipFill>
        <p:spPr>
          <a:xfrm>
            <a:off x="7025667" y="1887990"/>
            <a:ext cx="1813533" cy="1226814"/>
          </a:xfrm>
          <a:prstGeom prst="rect">
            <a:avLst/>
          </a:prstGeom>
        </p:spPr>
      </p:pic>
      <p:pic>
        <p:nvPicPr>
          <p:cNvPr id="11" name="Picture 10" descr="Screen shot 2010-10-29 at 10.26.59.png"/>
          <p:cNvPicPr>
            <a:picLocks noChangeAspect="1"/>
          </p:cNvPicPr>
          <p:nvPr/>
        </p:nvPicPr>
        <p:blipFill>
          <a:blip r:embed="rId7" cstate="print"/>
          <a:srcRect l="58306" t="69012" r="2243" b="6034"/>
          <a:stretch>
            <a:fillRect/>
          </a:stretch>
        </p:blipFill>
        <p:spPr>
          <a:xfrm>
            <a:off x="7040895" y="4240350"/>
            <a:ext cx="2026905" cy="1120158"/>
          </a:xfrm>
          <a:prstGeom prst="rect">
            <a:avLst/>
          </a:prstGeom>
        </p:spPr>
      </p:pic>
      <p:pic>
        <p:nvPicPr>
          <p:cNvPr id="12" name="Picture 11" descr="H2plusWavefunctions.gif"/>
          <p:cNvPicPr>
            <a:picLocks noChangeAspect="1"/>
          </p:cNvPicPr>
          <p:nvPr/>
        </p:nvPicPr>
        <p:blipFill>
          <a:blip r:embed="rId8" cstate="print"/>
          <a:srcRect r="53623" b="69043"/>
          <a:stretch>
            <a:fillRect/>
          </a:stretch>
        </p:blipFill>
        <p:spPr>
          <a:xfrm>
            <a:off x="4724400" y="2040390"/>
            <a:ext cx="2133608" cy="1013452"/>
          </a:xfrm>
          <a:prstGeom prst="rect">
            <a:avLst/>
          </a:prstGeom>
        </p:spPr>
      </p:pic>
      <p:pic>
        <p:nvPicPr>
          <p:cNvPr id="13" name="Picture 12" descr="H2plusWavefunctions.gif"/>
          <p:cNvPicPr>
            <a:picLocks noChangeAspect="1"/>
          </p:cNvPicPr>
          <p:nvPr/>
        </p:nvPicPr>
        <p:blipFill>
          <a:blip r:embed="rId8" cstate="print"/>
          <a:srcRect l="52174" b="51120"/>
          <a:stretch>
            <a:fillRect/>
          </a:stretch>
        </p:blipFill>
        <p:spPr>
          <a:xfrm>
            <a:off x="4572001" y="4164150"/>
            <a:ext cx="2200271" cy="16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0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1270000"/>
            <a:ext cx="2362200" cy="939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1040166" y="2296352"/>
            <a:ext cx="2667000" cy="990600"/>
          </a:xfrm>
          <a:prstGeom prst="wedgeRectCallout">
            <a:avLst>
              <a:gd name="adj1" fmla="val -48249"/>
              <a:gd name="adj2" fmla="val -86268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60254"/>
              </p:ext>
            </p:extLst>
          </p:nvPr>
        </p:nvGraphicFramePr>
        <p:xfrm>
          <a:off x="114300" y="1270000"/>
          <a:ext cx="9053513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3" imgW="4533900" imgH="2311400" progId="Equation.3">
                  <p:embed/>
                </p:oleObj>
              </mc:Choice>
              <mc:Fallback>
                <p:oleObj name="Equation" r:id="rId3" imgW="45339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270000"/>
                        <a:ext cx="9053513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52400" y="2209800"/>
            <a:ext cx="76200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  <a:latin typeface="Calibri"/>
              </a:rPr>
              <a:t>%</a:t>
            </a:r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9575" y="3601842"/>
            <a:ext cx="7620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4" y="4800600"/>
            <a:ext cx="9276327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93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765" y="1270000"/>
            <a:ext cx="2362200" cy="93980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17491"/>
              </p:ext>
            </p:extLst>
          </p:nvPr>
        </p:nvGraphicFramePr>
        <p:xfrm>
          <a:off x="60325" y="1270000"/>
          <a:ext cx="91059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4" name="Equation" r:id="rId3" imgW="4559300" imgH="2311400" progId="Equation.3">
                  <p:embed/>
                </p:oleObj>
              </mc:Choice>
              <mc:Fallback>
                <p:oleObj name="Equation" r:id="rId3" imgW="45593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1270000"/>
                        <a:ext cx="9105900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396666"/>
              </p:ext>
            </p:extLst>
          </p:nvPr>
        </p:nvGraphicFramePr>
        <p:xfrm>
          <a:off x="738188" y="753047"/>
          <a:ext cx="3322637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7" name="Equation" r:id="rId3" imgW="1663700" imgH="2247900" progId="Equation.3">
                  <p:embed/>
                </p:oleObj>
              </mc:Choice>
              <mc:Fallback>
                <p:oleObj name="Equation" r:id="rId3" imgW="1663700" imgH="224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753047"/>
                        <a:ext cx="3322637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5" cstate="print"/>
          <a:srcRect l="60382" t="19105" r="4320" b="53565"/>
          <a:stretch>
            <a:fillRect/>
          </a:stretch>
        </p:blipFill>
        <p:spPr>
          <a:xfrm>
            <a:off x="6797982" y="696780"/>
            <a:ext cx="1813533" cy="1226814"/>
          </a:xfrm>
          <a:prstGeom prst="rect">
            <a:avLst/>
          </a:prstGeom>
        </p:spPr>
      </p:pic>
      <p:pic>
        <p:nvPicPr>
          <p:cNvPr id="11" name="Picture 10" descr="Screen shot 2010-10-29 at 10.26.59.png"/>
          <p:cNvPicPr>
            <a:picLocks noChangeAspect="1"/>
          </p:cNvPicPr>
          <p:nvPr/>
        </p:nvPicPr>
        <p:blipFill>
          <a:blip r:embed="rId5" cstate="print"/>
          <a:srcRect l="58306" t="69012" r="2243" b="6034"/>
          <a:stretch>
            <a:fillRect/>
          </a:stretch>
        </p:blipFill>
        <p:spPr>
          <a:xfrm>
            <a:off x="6813210" y="4098396"/>
            <a:ext cx="2026905" cy="1120158"/>
          </a:xfrm>
          <a:prstGeom prst="rect">
            <a:avLst/>
          </a:prstGeom>
        </p:spPr>
      </p:pic>
      <p:pic>
        <p:nvPicPr>
          <p:cNvPr id="12" name="Picture 11" descr="H2plusWavefunctions.gif"/>
          <p:cNvPicPr>
            <a:picLocks noChangeAspect="1"/>
          </p:cNvPicPr>
          <p:nvPr/>
        </p:nvPicPr>
        <p:blipFill>
          <a:blip r:embed="rId6" cstate="print"/>
          <a:srcRect r="53623" b="69043"/>
          <a:stretch>
            <a:fillRect/>
          </a:stretch>
        </p:blipFill>
        <p:spPr>
          <a:xfrm>
            <a:off x="4496715" y="849180"/>
            <a:ext cx="2133608" cy="1013452"/>
          </a:xfrm>
          <a:prstGeom prst="rect">
            <a:avLst/>
          </a:prstGeom>
        </p:spPr>
      </p:pic>
      <p:pic>
        <p:nvPicPr>
          <p:cNvPr id="13" name="Picture 12" descr="H2plusWavefunctions.gif"/>
          <p:cNvPicPr>
            <a:picLocks noChangeAspect="1"/>
          </p:cNvPicPr>
          <p:nvPr/>
        </p:nvPicPr>
        <p:blipFill>
          <a:blip r:embed="rId6" cstate="print"/>
          <a:srcRect l="52174" b="51120"/>
          <a:stretch>
            <a:fillRect/>
          </a:stretch>
        </p:blipFill>
        <p:spPr>
          <a:xfrm>
            <a:off x="4344316" y="4022196"/>
            <a:ext cx="2200271" cy="1600206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113725"/>
              </p:ext>
            </p:extLst>
          </p:nvPr>
        </p:nvGraphicFramePr>
        <p:xfrm>
          <a:off x="23813" y="5794375"/>
          <a:ext cx="91074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8" name="Equation" r:id="rId7" imgW="4559300" imgH="508000" progId="Equation.3">
                  <p:embed/>
                </p:oleObj>
              </mc:Choice>
              <mc:Fallback>
                <p:oleObj name="Equation" r:id="rId7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5794375"/>
                        <a:ext cx="91074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7776"/>
              </p:ext>
            </p:extLst>
          </p:nvPr>
        </p:nvGraphicFramePr>
        <p:xfrm>
          <a:off x="87313" y="2091910"/>
          <a:ext cx="90566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9" name="Equation" r:id="rId9" imgW="4533900" imgH="508000" progId="Equation.3">
                  <p:embed/>
                </p:oleObj>
              </mc:Choice>
              <mc:Fallback>
                <p:oleObj name="Equation" r:id="rId9" imgW="4533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3" y="2091910"/>
                        <a:ext cx="90566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36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464387"/>
              </p:ext>
            </p:extLst>
          </p:nvPr>
        </p:nvGraphicFramePr>
        <p:xfrm>
          <a:off x="16015" y="936625"/>
          <a:ext cx="9055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4" name="Equation" r:id="rId3" imgW="4533900" imgH="508000" progId="Equation.3">
                  <p:embed/>
                </p:oleObj>
              </mc:Choice>
              <mc:Fallback>
                <p:oleObj name="Equation" r:id="rId3" imgW="4533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" y="936625"/>
                        <a:ext cx="90551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64840" y="3049525"/>
            <a:ext cx="5027370" cy="3263485"/>
            <a:chOff x="3964840" y="3049525"/>
            <a:chExt cx="5027370" cy="3263485"/>
          </a:xfrm>
        </p:grpSpPr>
        <p:sp>
          <p:nvSpPr>
            <p:cNvPr id="4" name="Rectangle 3"/>
            <p:cNvSpPr/>
            <p:nvPr/>
          </p:nvSpPr>
          <p:spPr>
            <a:xfrm>
              <a:off x="3964840" y="3049525"/>
              <a:ext cx="5027370" cy="3263485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47411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8572443"/>
                </p:ext>
              </p:extLst>
            </p:nvPr>
          </p:nvGraphicFramePr>
          <p:xfrm>
            <a:off x="4135438" y="3251200"/>
            <a:ext cx="4792662" cy="236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5" name="Equation" r:id="rId5" imgW="2400300" imgH="1181100" progId="Equation.3">
                    <p:embed/>
                  </p:oleObj>
                </mc:Choice>
                <mc:Fallback>
                  <p:oleObj name="Equation" r:id="rId5" imgW="2400300" imgH="1181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5438" y="3251200"/>
                          <a:ext cx="4792662" cy="2362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5420780" y="5761074"/>
              <a:ext cx="2247900" cy="461665"/>
            </a:xfrm>
            <a:prstGeom prst="rect">
              <a:avLst/>
            </a:prstGeom>
            <a:solidFill>
              <a:srgbClr val="00B0F0">
                <a:alpha val="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400"/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Ĥ</a:t>
              </a:r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 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is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</a:rPr>
                <a:t>Hermitian</a:t>
              </a:r>
              <a:endParaRPr lang="en-US" sz="22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72420"/>
              </p:ext>
            </p:extLst>
          </p:nvPr>
        </p:nvGraphicFramePr>
        <p:xfrm>
          <a:off x="10770" y="1924050"/>
          <a:ext cx="9105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6" name="Equation" r:id="rId7" imgW="4559300" imgH="508000" progId="Equation.3">
                  <p:embed/>
                </p:oleObj>
              </mc:Choice>
              <mc:Fallback>
                <p:oleObj name="Equation" r:id="rId7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0" y="1924050"/>
                        <a:ext cx="9105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290501"/>
              </p:ext>
            </p:extLst>
          </p:nvPr>
        </p:nvGraphicFramePr>
        <p:xfrm>
          <a:off x="203543" y="3286125"/>
          <a:ext cx="352425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7" name="Equation" r:id="rId9" imgW="1765300" imgH="1320800" progId="Equation.3">
                  <p:embed/>
                </p:oleObj>
              </mc:Choice>
              <mc:Fallback>
                <p:oleObj name="Equation" r:id="rId9" imgW="17653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43" y="3286125"/>
                        <a:ext cx="3524250" cy="2641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4648200"/>
            <a:ext cx="38862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67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2000" y="5269895"/>
            <a:ext cx="71628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3276600"/>
            <a:ext cx="3429000" cy="12192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6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818402"/>
              </p:ext>
            </p:extLst>
          </p:nvPr>
        </p:nvGraphicFramePr>
        <p:xfrm>
          <a:off x="1066800" y="1193800"/>
          <a:ext cx="4516438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2" name="Equation" r:id="rId3" imgW="2260600" imgH="1651000" progId="Equation.3">
                  <p:embed/>
                </p:oleObj>
              </mc:Choice>
              <mc:Fallback>
                <p:oleObj name="Equation" r:id="rId3" imgW="2260600" imgH="165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93800"/>
                        <a:ext cx="4516438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918135"/>
              </p:ext>
            </p:extLst>
          </p:nvPr>
        </p:nvGraphicFramePr>
        <p:xfrm>
          <a:off x="963613" y="4495800"/>
          <a:ext cx="6619875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3" name="Equation" r:id="rId5" imgW="3314700" imgH="965200" progId="Equation.3">
                  <p:embed/>
                </p:oleObj>
              </mc:Choice>
              <mc:Fallback>
                <p:oleObj name="Equation" r:id="rId5" imgW="33147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4495800"/>
                        <a:ext cx="6619875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65238" y="2213428"/>
            <a:ext cx="5176762" cy="1233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5713" y="3385455"/>
            <a:ext cx="5176762" cy="1330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74887" y="4606774"/>
            <a:ext cx="5176762" cy="651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6476" y="5240870"/>
            <a:ext cx="7757810" cy="127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0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715000" y="4800600"/>
            <a:ext cx="2438400" cy="1066800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828800"/>
            <a:ext cx="7162800" cy="1066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: 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ii</a:t>
            </a:r>
            <a:r>
              <a:rPr lang="en-US" sz="2400" b="1" baseline="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79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286838"/>
              </p:ext>
            </p:extLst>
          </p:nvPr>
        </p:nvGraphicFramePr>
        <p:xfrm>
          <a:off x="5892800" y="4114800"/>
          <a:ext cx="213042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6" name="Equation" r:id="rId3" imgW="1066800" imgH="914400" progId="Equation.3">
                  <p:embed/>
                </p:oleObj>
              </mc:Choice>
              <mc:Fallback>
                <p:oleObj name="Equation" r:id="rId3" imgW="10668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4114800"/>
                        <a:ext cx="213042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902862" y="930677"/>
            <a:ext cx="3241137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Constant at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fixed </a:t>
            </a:r>
            <a:r>
              <a:rPr lang="en-US" sz="2400" dirty="0" err="1" smtClean="0">
                <a:solidFill>
                  <a:prstClr val="black"/>
                </a:solidFill>
                <a:latin typeface="Georgia" pitchFamily="18" charset="0"/>
              </a:rPr>
              <a:t>internuclear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distance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400" y="5943600"/>
            <a:ext cx="32766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J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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Coulomb Integral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 flipV="1">
            <a:off x="4477355" y="1828800"/>
            <a:ext cx="360740" cy="1066800"/>
          </a:xfrm>
          <a:prstGeom prst="wedgeRectCallout">
            <a:avLst>
              <a:gd name="adj1" fmla="val 341342"/>
              <a:gd name="adj2" fmla="val 116083"/>
            </a:avLst>
          </a:prstGeom>
          <a:solidFill>
            <a:srgbClr val="3366FF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79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80015"/>
              </p:ext>
            </p:extLst>
          </p:nvPr>
        </p:nvGraphicFramePr>
        <p:xfrm>
          <a:off x="712410" y="1028700"/>
          <a:ext cx="707548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7" name="Equation" r:id="rId5" imgW="3543300" imgH="1943100" progId="Equation.3">
                  <p:embed/>
                </p:oleObj>
              </mc:Choice>
              <mc:Fallback>
                <p:oleObj name="Equation" r:id="rId5" imgW="3543300" imgH="194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10" y="1028700"/>
                        <a:ext cx="707548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rocess 4"/>
          <p:cNvSpPr/>
          <p:nvPr/>
        </p:nvSpPr>
        <p:spPr>
          <a:xfrm>
            <a:off x="685800" y="2931885"/>
            <a:ext cx="7102098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cess 13"/>
          <p:cNvSpPr/>
          <p:nvPr/>
        </p:nvSpPr>
        <p:spPr>
          <a:xfrm>
            <a:off x="4998963" y="4089096"/>
            <a:ext cx="3764038" cy="67642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rocess 14"/>
          <p:cNvSpPr/>
          <p:nvPr/>
        </p:nvSpPr>
        <p:spPr>
          <a:xfrm>
            <a:off x="5151363" y="4773690"/>
            <a:ext cx="3764038" cy="116990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rocess 15"/>
          <p:cNvSpPr/>
          <p:nvPr/>
        </p:nvSpPr>
        <p:spPr>
          <a:xfrm>
            <a:off x="247953" y="4163180"/>
            <a:ext cx="3764038" cy="76381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15000" y="4800600"/>
            <a:ext cx="2438400" cy="1066800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: 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ij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79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111756"/>
              </p:ext>
            </p:extLst>
          </p:nvPr>
        </p:nvGraphicFramePr>
        <p:xfrm>
          <a:off x="698500" y="1028700"/>
          <a:ext cx="715168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0" name="Equation" r:id="rId3" imgW="3581400" imgH="1943100" progId="Equation.3">
                  <p:embed/>
                </p:oleObj>
              </mc:Choice>
              <mc:Fallback>
                <p:oleObj name="Equation" r:id="rId3" imgW="3581400" imgH="194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028700"/>
                        <a:ext cx="715168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243611"/>
              </p:ext>
            </p:extLst>
          </p:nvPr>
        </p:nvGraphicFramePr>
        <p:xfrm>
          <a:off x="5854700" y="4089400"/>
          <a:ext cx="2206625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1" name="Equation" r:id="rId5" imgW="1104900" imgH="939800" progId="Equation.3">
                  <p:embed/>
                </p:oleObj>
              </mc:Choice>
              <mc:Fallback>
                <p:oleObj name="Equation" r:id="rId5" imgW="11049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4089400"/>
                        <a:ext cx="2206625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486400" y="5943600"/>
            <a:ext cx="3657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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Exchange Integral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         Resonance Integral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4700" y="1207105"/>
            <a:ext cx="14859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Constant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568771"/>
            <a:ext cx="48006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K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is purely a quantum mechanical concept. There is no classical counterpart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 flipV="1">
            <a:off x="4489451" y="1874761"/>
            <a:ext cx="372836" cy="979711"/>
          </a:xfrm>
          <a:prstGeom prst="wedgeRectCallout">
            <a:avLst>
              <a:gd name="adj1" fmla="val 293847"/>
              <a:gd name="adj2" fmla="val 94599"/>
            </a:avLst>
          </a:prstGeom>
          <a:solidFill>
            <a:srgbClr val="3366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cess 10"/>
          <p:cNvSpPr/>
          <p:nvPr/>
        </p:nvSpPr>
        <p:spPr>
          <a:xfrm>
            <a:off x="748090" y="1734453"/>
            <a:ext cx="7102098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cess 11"/>
          <p:cNvSpPr/>
          <p:nvPr/>
        </p:nvSpPr>
        <p:spPr>
          <a:xfrm>
            <a:off x="598109" y="2953653"/>
            <a:ext cx="768653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cess 12"/>
          <p:cNvSpPr/>
          <p:nvPr/>
        </p:nvSpPr>
        <p:spPr>
          <a:xfrm>
            <a:off x="1366762" y="2985103"/>
            <a:ext cx="1778000" cy="98213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4" name="Process 13"/>
          <p:cNvSpPr/>
          <p:nvPr/>
        </p:nvSpPr>
        <p:spPr>
          <a:xfrm>
            <a:off x="3144762" y="3089123"/>
            <a:ext cx="2036837" cy="98213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5" name="Process 14"/>
          <p:cNvSpPr/>
          <p:nvPr/>
        </p:nvSpPr>
        <p:spPr>
          <a:xfrm>
            <a:off x="5153650" y="2985103"/>
            <a:ext cx="2696538" cy="110429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Process 15"/>
          <p:cNvSpPr/>
          <p:nvPr/>
        </p:nvSpPr>
        <p:spPr>
          <a:xfrm>
            <a:off x="5609262" y="4151691"/>
            <a:ext cx="2696538" cy="64890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>
          <a:xfrm>
            <a:off x="5676997" y="4800600"/>
            <a:ext cx="2696538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//v</a:t>
            </a:r>
            <a:endParaRPr lang="en-US" dirty="0"/>
          </a:p>
        </p:txBody>
      </p:sp>
      <p:sp>
        <p:nvSpPr>
          <p:cNvPr id="18" name="Process 17"/>
          <p:cNvSpPr/>
          <p:nvPr/>
        </p:nvSpPr>
        <p:spPr>
          <a:xfrm>
            <a:off x="448224" y="4192208"/>
            <a:ext cx="676634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//v</a:t>
            </a:r>
            <a:endParaRPr lang="en-US" dirty="0"/>
          </a:p>
        </p:txBody>
      </p:sp>
      <p:sp>
        <p:nvSpPr>
          <p:cNvPr id="19" name="Process 18"/>
          <p:cNvSpPr/>
          <p:nvPr/>
        </p:nvSpPr>
        <p:spPr>
          <a:xfrm>
            <a:off x="1124858" y="3920065"/>
            <a:ext cx="870856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//v</a:t>
            </a:r>
            <a:endParaRPr lang="en-US" dirty="0"/>
          </a:p>
        </p:txBody>
      </p:sp>
      <p:sp>
        <p:nvSpPr>
          <p:cNvPr id="20" name="Process 19"/>
          <p:cNvSpPr/>
          <p:nvPr/>
        </p:nvSpPr>
        <p:spPr>
          <a:xfrm>
            <a:off x="2056195" y="3967238"/>
            <a:ext cx="1057151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//v</a:t>
            </a:r>
            <a:endParaRPr lang="en-US" dirty="0"/>
          </a:p>
        </p:txBody>
      </p:sp>
      <p:sp>
        <p:nvSpPr>
          <p:cNvPr id="21" name="Process 20"/>
          <p:cNvSpPr/>
          <p:nvPr/>
        </p:nvSpPr>
        <p:spPr>
          <a:xfrm>
            <a:off x="3113347" y="3991428"/>
            <a:ext cx="1204665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2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Valence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 and Molecular Orbital Approaches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932550"/>
            <a:ext cx="899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Valence Bond Theory</a:t>
            </a:r>
          </a:p>
          <a:p>
            <a:pPr defTabSz="914400"/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Extension of Lewis electron dot model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Overlap of atomic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orbitals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and sharing of electron pairs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Works fine for many systems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Limited to two center two electron </a:t>
            </a:r>
            <a:r>
              <a:rPr lang="en-US" sz="2200" dirty="0" smtClean="0">
                <a:solidFill>
                  <a:prstClr val="black"/>
                </a:solidFill>
                <a:latin typeface="Georgia" pitchFamily="18" charset="0"/>
              </a:rPr>
              <a:t>bonds 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  <a:p>
            <a:pPr marL="266700" indent="-266700" defTabSz="914400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		</a:t>
            </a:r>
            <a:r>
              <a:rPr lang="en-US" sz="2200" b="1" i="1" dirty="0">
                <a:solidFill>
                  <a:prstClr val="black"/>
                </a:solidFill>
                <a:latin typeface="Georgia" pitchFamily="18" charset="0"/>
              </a:rPr>
              <a:t>Delocalization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: Resonance 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Cannot describe excited states</a:t>
            </a:r>
            <a:endParaRPr lang="en-IN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1" y="3879438"/>
            <a:ext cx="899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Molecular Orbital Theory</a:t>
            </a:r>
          </a:p>
          <a:p>
            <a:pPr defTabSz="914400"/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Electron(s) moving in the joint field of nuclei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Set up the Hamiltonian: Exactly solvable for H</a:t>
            </a:r>
            <a:r>
              <a:rPr lang="en-US" sz="2200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baseline="30000" dirty="0">
                <a:solidFill>
                  <a:prstClr val="black"/>
                </a:solidFill>
                <a:latin typeface="Georgia" pitchFamily="18" charset="0"/>
              </a:rPr>
              <a:t>+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but not for more complex molecules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Molecular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orbitals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: Linear combination of Atomic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Orbitals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200" b="1" i="1" dirty="0">
                <a:solidFill>
                  <a:prstClr val="black"/>
                </a:solidFill>
                <a:latin typeface="Georgia" pitchFamily="18" charset="0"/>
              </a:rPr>
              <a:t>(LCAO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Can handle delocalization, excited states. </a:t>
            </a:r>
            <a:r>
              <a:rPr lang="en-US" sz="2200" b="1" i="1" dirty="0">
                <a:solidFill>
                  <a:prstClr val="black"/>
                </a:solidFill>
                <a:latin typeface="Georgia" pitchFamily="18" charset="0"/>
              </a:rPr>
              <a:t>A general theory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  <a:p>
            <a:pPr marL="266700" indent="-266700" defTabSz="914400">
              <a:buFont typeface="Arial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A bit too general at times (</a:t>
            </a:r>
            <a:r>
              <a:rPr lang="en-US" sz="2200" b="1" i="1" dirty="0">
                <a:solidFill>
                  <a:prstClr val="black"/>
                </a:solidFill>
                <a:latin typeface="Georgia" pitchFamily="18" charset="0"/>
              </a:rPr>
              <a:t>ionic structure for H</a:t>
            </a:r>
            <a:r>
              <a:rPr lang="en-US" sz="2200" b="1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b="1" i="1" dirty="0">
                <a:solidFill>
                  <a:prstClr val="black"/>
                </a:solidFill>
                <a:latin typeface="Georgia" pitchFamily="18" charset="0"/>
              </a:rPr>
              <a:t>, for example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  <a:p>
            <a:pPr marL="266700" indent="-266700" defTabSz="914400">
              <a:buFont typeface="Arial" pitchFamily="34" charset="0"/>
              <a:buChar char="•"/>
            </a:pP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2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640" y="2798679"/>
            <a:ext cx="3733800" cy="104333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5216" y="5738611"/>
            <a:ext cx="3733800" cy="104333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422094"/>
              </p:ext>
            </p:extLst>
          </p:nvPr>
        </p:nvGraphicFramePr>
        <p:xfrm>
          <a:off x="1019175" y="912813"/>
          <a:ext cx="7102475" cy="583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Equation" r:id="rId3" imgW="3949700" imgH="3238500" progId="Equation.3">
                  <p:embed/>
                </p:oleObj>
              </mc:Choice>
              <mc:Fallback>
                <p:oleObj name="Equation" r:id="rId3" imgW="3949700" imgH="323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912813"/>
                        <a:ext cx="7102475" cy="583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689048" y="800050"/>
            <a:ext cx="1935237" cy="1060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24285" y="864433"/>
            <a:ext cx="2335737" cy="1060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268" y="1911029"/>
            <a:ext cx="6117015" cy="874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5642" y="1924607"/>
            <a:ext cx="559882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8017" y="1907677"/>
            <a:ext cx="559882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32012" y="1902842"/>
            <a:ext cx="751036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0540" y="2729461"/>
            <a:ext cx="6117015" cy="1148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0540" y="3873678"/>
            <a:ext cx="8041746" cy="2984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183354"/>
              </p:ext>
            </p:extLst>
          </p:nvPr>
        </p:nvGraphicFramePr>
        <p:xfrm>
          <a:off x="4864100" y="571500"/>
          <a:ext cx="3630613" cy="579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2" name="Equation" r:id="rId3" imgW="1816100" imgH="2895600" progId="Equation.3">
                  <p:embed/>
                </p:oleObj>
              </mc:Choice>
              <mc:Fallback>
                <p:oleObj name="Equation" r:id="rId3" imgW="1816100" imgH="289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71500"/>
                        <a:ext cx="3630613" cy="579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5" cstate="print"/>
          <a:srcRect l="60382" t="19105" r="4320" b="53565"/>
          <a:stretch>
            <a:fillRect/>
          </a:stretch>
        </p:blipFill>
        <p:spPr>
          <a:xfrm>
            <a:off x="381000" y="990600"/>
            <a:ext cx="1813533" cy="1226814"/>
          </a:xfrm>
          <a:prstGeom prst="rect">
            <a:avLst/>
          </a:prstGeom>
        </p:spPr>
      </p:pic>
      <p:pic>
        <p:nvPicPr>
          <p:cNvPr id="11" name="Picture 10" descr="image010x1.gif"/>
          <p:cNvPicPr>
            <a:picLocks noChangeAspect="1"/>
          </p:cNvPicPr>
          <p:nvPr/>
        </p:nvPicPr>
        <p:blipFill>
          <a:blip r:embed="rId6" cstate="print"/>
          <a:srcRect l="30555" t="33520" r="29167" b="32023"/>
          <a:stretch>
            <a:fillRect/>
          </a:stretch>
        </p:blipFill>
        <p:spPr>
          <a:xfrm>
            <a:off x="2743200" y="990600"/>
            <a:ext cx="1546868" cy="1226823"/>
          </a:xfrm>
          <a:prstGeom prst="rect">
            <a:avLst/>
          </a:prstGeom>
        </p:spPr>
      </p:pic>
      <p:pic>
        <p:nvPicPr>
          <p:cNvPr id="12" name="Picture 11" descr="Screen shot 2010-10-29 at 10.26.59.png"/>
          <p:cNvPicPr>
            <a:picLocks noChangeAspect="1"/>
          </p:cNvPicPr>
          <p:nvPr/>
        </p:nvPicPr>
        <p:blipFill>
          <a:blip r:embed="rId5" cstate="print"/>
          <a:srcRect l="58306" t="69012" r="2243" b="6034"/>
          <a:stretch>
            <a:fillRect/>
          </a:stretch>
        </p:blipFill>
        <p:spPr>
          <a:xfrm>
            <a:off x="525793" y="4648200"/>
            <a:ext cx="2026905" cy="1120158"/>
          </a:xfrm>
          <a:prstGeom prst="rect">
            <a:avLst/>
          </a:prstGeom>
        </p:spPr>
      </p:pic>
      <p:pic>
        <p:nvPicPr>
          <p:cNvPr id="13" name="Picture 12" descr="image010x.gif"/>
          <p:cNvPicPr>
            <a:picLocks noChangeAspect="1"/>
          </p:cNvPicPr>
          <p:nvPr/>
        </p:nvPicPr>
        <p:blipFill>
          <a:blip r:embed="rId7" cstate="print"/>
          <a:srcRect l="26389" t="33521" r="27778" b="35019"/>
          <a:stretch>
            <a:fillRect/>
          </a:stretch>
        </p:blipFill>
        <p:spPr>
          <a:xfrm>
            <a:off x="2811793" y="4572000"/>
            <a:ext cx="1760207" cy="1120116"/>
          </a:xfrm>
          <a:prstGeom prst="rect">
            <a:avLst/>
          </a:prstGeom>
        </p:spPr>
      </p:pic>
      <p:pic>
        <p:nvPicPr>
          <p:cNvPr id="8" name="Picture 7" descr="img97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" y="2743200"/>
            <a:ext cx="2609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1" name="Picture 10" descr="img9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53" y="739575"/>
            <a:ext cx="2609850" cy="1438275"/>
          </a:xfrm>
          <a:prstGeom prst="rect">
            <a:avLst/>
          </a:prstGeom>
        </p:spPr>
      </p:pic>
      <p:pic>
        <p:nvPicPr>
          <p:cNvPr id="4823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029200"/>
            <a:ext cx="2306003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38400"/>
            <a:ext cx="2277428" cy="153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8"/>
          <p:cNvGrpSpPr/>
          <p:nvPr/>
        </p:nvGrpSpPr>
        <p:grpSpPr>
          <a:xfrm>
            <a:off x="2469374" y="1446265"/>
            <a:ext cx="6580554" cy="5007421"/>
            <a:chOff x="2319337" y="1871662"/>
            <a:chExt cx="4505325" cy="3114675"/>
          </a:xfrm>
        </p:grpSpPr>
        <p:sp>
          <p:nvSpPr>
            <p:cNvPr id="16" name="TextBox 15"/>
            <p:cNvSpPr txBox="1"/>
            <p:nvPr/>
          </p:nvSpPr>
          <p:spPr>
            <a:xfrm>
              <a:off x="3542209" y="3503165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b="1" dirty="0">
                  <a:solidFill>
                    <a:prstClr val="black"/>
                  </a:solidFill>
                  <a:latin typeface="Georgia" pitchFamily="18" charset="0"/>
                  <a:cs typeface="Arial" pitchFamily="34" charset="0"/>
                </a:rPr>
                <a:t>E</a:t>
              </a:r>
              <a:r>
                <a:rPr lang="en-US" b="1" baseline="-25000" dirty="0">
                  <a:solidFill>
                    <a:prstClr val="black"/>
                  </a:solidFill>
                  <a:latin typeface="Georgia" pitchFamily="18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000" y="3352800"/>
              <a:ext cx="2551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0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00600" y="3276600"/>
              <a:ext cx="4475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b="1" dirty="0">
                  <a:solidFill>
                    <a:prstClr val="black"/>
                  </a:solidFill>
                  <a:latin typeface="Georgia" pitchFamily="18" charset="0"/>
                  <a:cs typeface="Arial" pitchFamily="34" charset="0"/>
                </a:rPr>
                <a:t>E</a:t>
              </a:r>
              <a:r>
                <a:rPr lang="en-US" b="1" baseline="-25000" dirty="0">
                  <a:solidFill>
                    <a:prstClr val="black"/>
                  </a:solidFill>
                  <a:latin typeface="Georgia" pitchFamily="18" charset="0"/>
                  <a:cs typeface="Arial" pitchFamily="34" charset="0"/>
                </a:rPr>
                <a:t>2</a:t>
              </a:r>
            </a:p>
          </p:txBody>
        </p:sp>
        <p:pic>
          <p:nvPicPr>
            <p:cNvPr id="15" name="Picture 14" descr="H2_Ion_Energien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9337" y="1871662"/>
              <a:ext cx="4505325" cy="3114675"/>
            </a:xfrm>
            <a:prstGeom prst="rect">
              <a:avLst/>
            </a:prstGeom>
          </p:spPr>
        </p:pic>
      </p:grpSp>
      <p:pic>
        <p:nvPicPr>
          <p:cNvPr id="4823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2819400"/>
            <a:ext cx="2148840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0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1066800"/>
            <a:ext cx="2251710" cy="15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720052" y="1481539"/>
            <a:ext cx="135228" cy="4259422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62434" r="39167" b="11111"/>
          <a:stretch>
            <a:fillRect/>
          </a:stretch>
        </p:blipFill>
        <p:spPr bwMode="auto">
          <a:xfrm>
            <a:off x="4572000" y="3985242"/>
            <a:ext cx="2506937" cy="190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3" cstate="print"/>
          <a:srcRect t="48237"/>
          <a:stretch>
            <a:fillRect/>
          </a:stretch>
        </p:blipFill>
        <p:spPr bwMode="auto">
          <a:xfrm>
            <a:off x="6963727" y="3756642"/>
            <a:ext cx="2180273" cy="21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04800" y="1981200"/>
            <a:ext cx="1813533" cy="1226814"/>
          </a:xfrm>
          <a:prstGeom prst="rect">
            <a:avLst/>
          </a:prstGeom>
        </p:spPr>
      </p:pic>
      <p:pic>
        <p:nvPicPr>
          <p:cNvPr id="6" name="Picture 5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381000" y="5257800"/>
            <a:ext cx="2026905" cy="1120158"/>
          </a:xfrm>
          <a:prstGeom prst="rect">
            <a:avLst/>
          </a:prstGeom>
        </p:spPr>
      </p:pic>
      <p:pic>
        <p:nvPicPr>
          <p:cNvPr id="8" name="Picture 7" descr="image044.gif"/>
          <p:cNvPicPr>
            <a:picLocks noChangeAspect="1"/>
          </p:cNvPicPr>
          <p:nvPr/>
        </p:nvPicPr>
        <p:blipFill>
          <a:blip r:embed="rId5" cstate="print"/>
          <a:srcRect l="8869" t="77174" r="69845" b="13044"/>
          <a:stretch>
            <a:fillRect/>
          </a:stretch>
        </p:blipFill>
        <p:spPr>
          <a:xfrm>
            <a:off x="228600" y="1066800"/>
            <a:ext cx="1828800" cy="685784"/>
          </a:xfrm>
          <a:prstGeom prst="rect">
            <a:avLst/>
          </a:prstGeom>
        </p:spPr>
      </p:pic>
      <p:pic>
        <p:nvPicPr>
          <p:cNvPr id="9" name="Picture 8" descr="image044.gif"/>
          <p:cNvPicPr>
            <a:picLocks noChangeAspect="1"/>
          </p:cNvPicPr>
          <p:nvPr/>
        </p:nvPicPr>
        <p:blipFill>
          <a:blip r:embed="rId5" cstate="print"/>
          <a:srcRect l="57649" t="77174" r="29047" b="13044"/>
          <a:stretch>
            <a:fillRect/>
          </a:stretch>
        </p:blipFill>
        <p:spPr>
          <a:xfrm>
            <a:off x="2514600" y="1066800"/>
            <a:ext cx="1143000" cy="68578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828800" y="1447800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29630" r="39167" b="37566"/>
          <a:stretch>
            <a:fillRect/>
          </a:stretch>
        </p:blipFill>
        <p:spPr bwMode="auto">
          <a:xfrm>
            <a:off x="4267200" y="685800"/>
            <a:ext cx="25069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 b="46197"/>
          <a:stretch>
            <a:fillRect/>
          </a:stretch>
        </p:blipFill>
        <p:spPr bwMode="auto">
          <a:xfrm>
            <a:off x="6553200" y="762000"/>
            <a:ext cx="218027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mage044.gif"/>
          <p:cNvPicPr>
            <a:picLocks noChangeAspect="1"/>
          </p:cNvPicPr>
          <p:nvPr/>
        </p:nvPicPr>
        <p:blipFill>
          <a:blip r:embed="rId5" cstate="print"/>
          <a:srcRect l="10643" t="67391" r="71619" b="23913"/>
          <a:stretch>
            <a:fillRect/>
          </a:stretch>
        </p:blipFill>
        <p:spPr>
          <a:xfrm>
            <a:off x="381000" y="4290042"/>
            <a:ext cx="1524000" cy="609600"/>
          </a:xfrm>
          <a:prstGeom prst="rect">
            <a:avLst/>
          </a:prstGeom>
        </p:spPr>
      </p:pic>
      <p:pic>
        <p:nvPicPr>
          <p:cNvPr id="17" name="Picture 16" descr="image044.gif"/>
          <p:cNvPicPr>
            <a:picLocks noChangeAspect="1"/>
          </p:cNvPicPr>
          <p:nvPr/>
        </p:nvPicPr>
        <p:blipFill>
          <a:blip r:embed="rId5" cstate="print"/>
          <a:srcRect l="57649" t="67391" r="28160" b="23913"/>
          <a:stretch>
            <a:fillRect/>
          </a:stretch>
        </p:blipFill>
        <p:spPr>
          <a:xfrm>
            <a:off x="2667000" y="4366242"/>
            <a:ext cx="1219200" cy="6096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05000" y="4671042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H2plusWavefunctions.gif"/>
          <p:cNvPicPr>
            <a:picLocks noChangeAspect="1"/>
          </p:cNvPicPr>
          <p:nvPr/>
        </p:nvPicPr>
        <p:blipFill>
          <a:blip r:embed="rId6" cstate="print"/>
          <a:srcRect r="53623" b="69043"/>
          <a:stretch>
            <a:fillRect/>
          </a:stretch>
        </p:blipFill>
        <p:spPr>
          <a:xfrm>
            <a:off x="2438392" y="2057400"/>
            <a:ext cx="2133608" cy="1013452"/>
          </a:xfrm>
          <a:prstGeom prst="rect">
            <a:avLst/>
          </a:prstGeom>
        </p:spPr>
      </p:pic>
      <p:pic>
        <p:nvPicPr>
          <p:cNvPr id="20" name="Picture 19" descr="H2plusWavefunctions.gif"/>
          <p:cNvPicPr>
            <a:picLocks noChangeAspect="1"/>
          </p:cNvPicPr>
          <p:nvPr/>
        </p:nvPicPr>
        <p:blipFill>
          <a:blip r:embed="rId6" cstate="print"/>
          <a:srcRect l="52174" b="51120"/>
          <a:stretch>
            <a:fillRect/>
          </a:stretch>
        </p:blipFill>
        <p:spPr>
          <a:xfrm>
            <a:off x="2743200" y="5168894"/>
            <a:ext cx="2200271" cy="16002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Sigma Bonding with 1s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Sigma Bonding with 2p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6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5540693" cy="286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6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657600"/>
            <a:ext cx="55006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1115954" y="3484166"/>
            <a:ext cx="7189846" cy="3112213"/>
          </a:xfrm>
          <a:prstGeom prst="line">
            <a:avLst/>
          </a:prstGeom>
          <a:ln w="857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" y="3631374"/>
            <a:ext cx="7720649" cy="2882697"/>
          </a:xfrm>
          <a:prstGeom prst="line">
            <a:avLst/>
          </a:prstGeom>
          <a:ln w="857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Pi Bonding with 2p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5634038" cy="282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7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886200"/>
            <a:ext cx="5460683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6307435"/>
            <a:ext cx="6096000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Note the signs, symmetries and nodes</a:t>
            </a:r>
          </a:p>
        </p:txBody>
      </p:sp>
    </p:spTree>
    <p:extLst>
      <p:ext uri="{BB962C8B-B14F-4D97-AF65-F5344CB8AC3E}">
        <p14:creationId xmlns:p14="http://schemas.microsoft.com/office/powerpoint/2010/main" val="12517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Symmetry of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95" y="2209800"/>
            <a:ext cx="4191000" cy="4154984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Hydrogen molecule ion:</a:t>
            </a:r>
          </a:p>
          <a:p>
            <a:pPr defTabSz="914400"/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Bonding: Symmetric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 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g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Anti-bonding: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Antisymmetric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 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u</a:t>
            </a:r>
          </a:p>
          <a:p>
            <a:pPr defTabSz="914400"/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Gerade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(g)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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Symmetric</a:t>
            </a:r>
          </a:p>
          <a:p>
            <a:pPr defTabSz="914400"/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Ungarade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(u)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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Antisymmetric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pic>
        <p:nvPicPr>
          <p:cNvPr id="488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762000"/>
            <a:ext cx="4800600" cy="515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70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Types of Bonds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071563"/>
            <a:ext cx="86391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26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2743200"/>
            <a:ext cx="89154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74370" y="3282894"/>
            <a:ext cx="4572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70076"/>
              </p:ext>
            </p:extLst>
          </p:nvPr>
        </p:nvGraphicFramePr>
        <p:xfrm>
          <a:off x="434975" y="3759200"/>
          <a:ext cx="40608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9" name="Equation" r:id="rId3" imgW="2032000" imgH="330200" progId="Equation.3">
                  <p:embed/>
                </p:oleObj>
              </mc:Choice>
              <mc:Fallback>
                <p:oleObj name="Equation" r:id="rId3" imgW="2032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9200"/>
                        <a:ext cx="40608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4491335"/>
            <a:ext cx="8382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CANNOT be Solved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5059740"/>
            <a:ext cx="80010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all the molecules except the simplest molecule H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+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the Schrodinger equation cannot be solved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. </a:t>
            </a:r>
          </a:p>
          <a:p>
            <a:pPr defTabSz="914400"/>
            <a:endParaRPr lang="en-US" sz="2400" b="1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We need methods to find approximate solutions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12" name="Group 102"/>
          <p:cNvGrpSpPr/>
          <p:nvPr/>
        </p:nvGrpSpPr>
        <p:grpSpPr>
          <a:xfrm>
            <a:off x="5828207" y="84435"/>
            <a:ext cx="3239593" cy="2430165"/>
            <a:chOff x="228600" y="3136900"/>
            <a:chExt cx="3239593" cy="2430165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3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2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0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838200"/>
            <a:ext cx="6096000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FF0000"/>
                </a:solidFill>
                <a:latin typeface="Georgia" pitchFamily="18" charset="0"/>
                <a:sym typeface="Symbol"/>
              </a:rPr>
              <a:t>Born – Oppenheimer Approximation</a:t>
            </a:r>
            <a:endParaRPr lang="en-US" sz="2400" b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00800" y="3810000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NOT a constant</a:t>
            </a:r>
            <a:endParaRPr lang="en-US" b="1" dirty="0">
              <a:solidFill>
                <a:srgbClr val="FF0000"/>
              </a:solidFill>
              <a:latin typeface="Calibri"/>
            </a:endParaRPr>
          </a:p>
        </p:txBody>
      </p:sp>
      <p:graphicFrame>
        <p:nvGraphicFramePr>
          <p:cNvPr id="4423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285520"/>
              </p:ext>
            </p:extLst>
          </p:nvPr>
        </p:nvGraphicFramePr>
        <p:xfrm>
          <a:off x="285750" y="2755070"/>
          <a:ext cx="86296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0" name="Equation" r:id="rId5" imgW="4546600" imgH="469900" progId="Equation.3">
                  <p:embed/>
                </p:oleObj>
              </mc:Choice>
              <mc:Fallback>
                <p:oleObj name="Equation" r:id="rId5" imgW="4546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755070"/>
                        <a:ext cx="86296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5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0" grpId="0" animBg="1"/>
      <p:bldP spid="11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16200000" flipH="1">
            <a:off x="-286441" y="2296738"/>
            <a:ext cx="1745671" cy="260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Valance Bond Theory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45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09537"/>
              </p:ext>
            </p:extLst>
          </p:nvPr>
        </p:nvGraphicFramePr>
        <p:xfrm>
          <a:off x="1435100" y="2108200"/>
          <a:ext cx="19542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3" name="Equation" r:id="rId3" imgW="977900" imgH="266700" progId="Equation.3">
                  <p:embed/>
                </p:oleObj>
              </mc:Choice>
              <mc:Fallback>
                <p:oleObj name="Equation" r:id="rId3" imgW="977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108200"/>
                        <a:ext cx="19542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544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463281"/>
              </p:ext>
            </p:extLst>
          </p:nvPr>
        </p:nvGraphicFramePr>
        <p:xfrm>
          <a:off x="5372100" y="1955800"/>
          <a:ext cx="3552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4" name="Equation" r:id="rId5" imgW="1778000" imgH="266700" progId="Equation.3">
                  <p:embed/>
                </p:oleObj>
              </mc:Choice>
              <mc:Fallback>
                <p:oleObj name="Equation" r:id="rId5" imgW="1778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1955800"/>
                        <a:ext cx="3552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/>
          <p:cNvGrpSpPr/>
          <p:nvPr/>
        </p:nvGrpSpPr>
        <p:grpSpPr>
          <a:xfrm>
            <a:off x="228600" y="1066800"/>
            <a:ext cx="685800" cy="685800"/>
            <a:chOff x="571500" y="1270000"/>
            <a:chExt cx="685800" cy="685800"/>
          </a:xfrm>
        </p:grpSpPr>
        <p:sp>
          <p:nvSpPr>
            <p:cNvPr id="6" name="Oval 5"/>
            <p:cNvSpPr/>
            <p:nvPr/>
          </p:nvSpPr>
          <p:spPr>
            <a:xfrm>
              <a:off x="571500" y="1270000"/>
              <a:ext cx="685800" cy="685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76300" y="1562100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241300" y="2844800"/>
            <a:ext cx="685800" cy="685800"/>
            <a:chOff x="571500" y="1270000"/>
            <a:chExt cx="685800" cy="685800"/>
          </a:xfrm>
        </p:grpSpPr>
        <p:sp>
          <p:nvSpPr>
            <p:cNvPr id="10" name="Oval 9"/>
            <p:cNvSpPr/>
            <p:nvPr/>
          </p:nvSpPr>
          <p:spPr>
            <a:xfrm>
              <a:off x="571500" y="1270000"/>
              <a:ext cx="685800" cy="685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76300" y="1562100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445445" name="Object 2"/>
          <p:cNvGraphicFramePr>
            <a:graphicFrameLocks noChangeAspect="1"/>
          </p:cNvGraphicFramePr>
          <p:nvPr/>
        </p:nvGraphicFramePr>
        <p:xfrm>
          <a:off x="903287" y="1168400"/>
          <a:ext cx="658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5" name="Equation" r:id="rId7" imgW="330057" imgH="241195" progId="">
                  <p:embed/>
                </p:oleObj>
              </mc:Choice>
              <mc:Fallback>
                <p:oleObj name="Equation" r:id="rId7" imgW="330057" imgH="2411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7" y="1168400"/>
                        <a:ext cx="6588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5446" name="Object 2"/>
          <p:cNvGraphicFramePr>
            <a:graphicFrameLocks noChangeAspect="1"/>
          </p:cNvGraphicFramePr>
          <p:nvPr/>
        </p:nvGraphicFramePr>
        <p:xfrm>
          <a:off x="890588" y="2971800"/>
          <a:ext cx="6842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6" name="Equation" r:id="rId9" imgW="342751" imgH="241195" progId="">
                  <p:embed/>
                </p:oleObj>
              </mc:Choice>
              <mc:Fallback>
                <p:oleObj name="Equation" r:id="rId9" imgW="342751" imgH="2411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2971800"/>
                        <a:ext cx="6842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571500" y="2082800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R=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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657600" y="1473200"/>
            <a:ext cx="1517965" cy="1371600"/>
            <a:chOff x="3657600" y="1473200"/>
            <a:chExt cx="1517965" cy="1371600"/>
          </a:xfrm>
        </p:grpSpPr>
        <p:cxnSp>
          <p:nvCxnSpPr>
            <p:cNvPr id="18" name="Straight Connector 17"/>
            <p:cNvCxnSpPr/>
            <p:nvPr/>
          </p:nvCxnSpPr>
          <p:spPr>
            <a:xfrm rot="16200000" flipH="1">
              <a:off x="3558194" y="2222154"/>
              <a:ext cx="914400" cy="260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18"/>
            <p:cNvGrpSpPr/>
            <p:nvPr/>
          </p:nvGrpSpPr>
          <p:grpSpPr>
            <a:xfrm>
              <a:off x="3657600" y="1473200"/>
              <a:ext cx="685800" cy="685800"/>
              <a:chOff x="571500" y="1270000"/>
              <a:chExt cx="685800" cy="685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71500" y="1270000"/>
                <a:ext cx="685800" cy="685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6300" y="1562100"/>
                <a:ext cx="91440" cy="914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3670300" y="2159000"/>
              <a:ext cx="685800" cy="685800"/>
              <a:chOff x="571500" y="1270000"/>
              <a:chExt cx="685800" cy="6858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71500" y="1270000"/>
                <a:ext cx="685800" cy="685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876300" y="1562100"/>
                <a:ext cx="91440" cy="914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1000" y="1930400"/>
              <a:ext cx="9845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R= 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454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181911"/>
              </p:ext>
            </p:extLst>
          </p:nvPr>
        </p:nvGraphicFramePr>
        <p:xfrm>
          <a:off x="1168400" y="4762500"/>
          <a:ext cx="7637463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7" name="Equation" r:id="rId11" imgW="3822700" imgH="787400" progId="Equation.3">
                  <p:embed/>
                </p:oleObj>
              </mc:Choice>
              <mc:Fallback>
                <p:oleObj name="Equation" r:id="rId11" imgW="38227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4762500"/>
                        <a:ext cx="7637463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209800" y="3048000"/>
            <a:ext cx="6477000" cy="1569660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Resonance</a:t>
            </a:r>
          </a:p>
          <a:p>
            <a:pPr defTabSz="914400"/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HH  H</a:t>
            </a:r>
            <a:r>
              <a:rPr lang="en-US" sz="2400" b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H</a:t>
            </a:r>
            <a:r>
              <a:rPr lang="en-US" sz="2400" b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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 H</a:t>
            </a:r>
            <a:r>
              <a:rPr lang="en-US" sz="2400" b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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H</a:t>
            </a:r>
            <a:r>
              <a:rPr lang="en-US" sz="2400" b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+</a:t>
            </a:r>
          </a:p>
          <a:p>
            <a:pPr defTabSz="914400"/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Inclusion of Ionic terms</a:t>
            </a:r>
          </a:p>
        </p:txBody>
      </p:sp>
    </p:spTree>
    <p:extLst>
      <p:ext uri="{BB962C8B-B14F-4D97-AF65-F5344CB8AC3E}">
        <p14:creationId xmlns:p14="http://schemas.microsoft.com/office/powerpoint/2010/main" val="7818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baseline="6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990111"/>
              </p:ext>
            </p:extLst>
          </p:nvPr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3" imgW="2514600" imgH="952500" progId="Equation.3">
                  <p:embed/>
                </p:oleObj>
              </mc:Choice>
              <mc:Fallback>
                <p:oleObj name="Equation" r:id="rId3" imgW="2514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5943600" y="838200"/>
            <a:ext cx="1219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4000" y="1752600"/>
            <a:ext cx="838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172200" y="1676400"/>
            <a:ext cx="914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96860" y="914400"/>
            <a:ext cx="152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63966" y="1981200"/>
            <a:ext cx="2007834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/>
          <p:cNvSpPr/>
          <p:nvPr/>
        </p:nvSpPr>
        <p:spPr>
          <a:xfrm rot="1238813">
            <a:off x="1803403" y="1279568"/>
            <a:ext cx="228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 rot="19629772">
            <a:off x="2209659" y="1316221"/>
            <a:ext cx="534900" cy="71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 rot="19629772">
            <a:off x="2096970" y="1263267"/>
            <a:ext cx="225395" cy="21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10000" y="121920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Georgia" pitchFamily="18" charset="0"/>
              </a:rPr>
              <a:t>atom</a:t>
            </a:r>
            <a:endParaRPr lang="en-IN" sz="14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3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Valance Bond Theory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6200000" flipH="1">
            <a:off x="211429" y="1688754"/>
            <a:ext cx="914400" cy="260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310835" y="939800"/>
            <a:ext cx="685800" cy="685800"/>
            <a:chOff x="571500" y="1270000"/>
            <a:chExt cx="685800" cy="685800"/>
          </a:xfrm>
        </p:grpSpPr>
        <p:sp>
          <p:nvSpPr>
            <p:cNvPr id="20" name="Oval 19"/>
            <p:cNvSpPr/>
            <p:nvPr/>
          </p:nvSpPr>
          <p:spPr>
            <a:xfrm>
              <a:off x="571500" y="1270000"/>
              <a:ext cx="685800" cy="685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6300" y="1562100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21"/>
          <p:cNvGrpSpPr/>
          <p:nvPr/>
        </p:nvGrpSpPr>
        <p:grpSpPr>
          <a:xfrm>
            <a:off x="323535" y="1625600"/>
            <a:ext cx="685800" cy="685800"/>
            <a:chOff x="571500" y="1270000"/>
            <a:chExt cx="685800" cy="685800"/>
          </a:xfrm>
        </p:grpSpPr>
        <p:sp>
          <p:nvSpPr>
            <p:cNvPr id="23" name="Oval 22"/>
            <p:cNvSpPr/>
            <p:nvPr/>
          </p:nvSpPr>
          <p:spPr>
            <a:xfrm>
              <a:off x="571500" y="1270000"/>
              <a:ext cx="685800" cy="685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6300" y="1562100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44235" y="1397000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R=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e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454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01497"/>
              </p:ext>
            </p:extLst>
          </p:nvPr>
        </p:nvGraphicFramePr>
        <p:xfrm>
          <a:off x="368300" y="2641600"/>
          <a:ext cx="3578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0" name="Equation" r:id="rId3" imgW="1790700" imgH="266700" progId="Equation.3">
                  <p:embed/>
                </p:oleObj>
              </mc:Choice>
              <mc:Fallback>
                <p:oleObj name="Equation" r:id="rId3" imgW="1790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2641600"/>
                        <a:ext cx="35782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6629400" y="2650"/>
            <a:ext cx="25146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760364"/>
              </p:ext>
            </p:extLst>
          </p:nvPr>
        </p:nvGraphicFramePr>
        <p:xfrm>
          <a:off x="175715" y="3901812"/>
          <a:ext cx="875403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563"/>
                <a:gridCol w="2270279"/>
                <a:gridCol w="129319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Type</a:t>
                      </a:r>
                      <a:r>
                        <a:rPr lang="en-US" sz="2400" baseline="0" dirty="0" smtClean="0">
                          <a:latin typeface="Georgia"/>
                          <a:cs typeface="Georgia"/>
                        </a:rPr>
                        <a:t> of </a:t>
                      </a:r>
                      <a:r>
                        <a:rPr lang="en-US" sz="2400" baseline="0" dirty="0" err="1" smtClean="0">
                          <a:latin typeface="Georgia"/>
                          <a:cs typeface="Georgia"/>
                        </a:rPr>
                        <a:t>wavefunction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E</a:t>
                      </a:r>
                      <a:r>
                        <a:rPr lang="en-US" sz="2400" baseline="0" dirty="0" smtClean="0">
                          <a:latin typeface="Georgia"/>
                          <a:cs typeface="Georgia"/>
                        </a:rPr>
                        <a:t> (</a:t>
                      </a:r>
                      <a:r>
                        <a:rPr lang="en-US" sz="2400" i="1" baseline="0" dirty="0" smtClean="0">
                          <a:latin typeface="Georgia"/>
                          <a:cs typeface="Georgia"/>
                        </a:rPr>
                        <a:t>kJ mol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-1</a:t>
                      </a:r>
                      <a:r>
                        <a:rPr lang="en-US" sz="2400" baseline="0" dirty="0" smtClean="0">
                          <a:latin typeface="Georgia"/>
                          <a:cs typeface="Georgia"/>
                        </a:rPr>
                        <a:t>)</a:t>
                      </a:r>
                      <a:endParaRPr lang="en-US" sz="2400" baseline="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R (</a:t>
                      </a:r>
                      <a:r>
                        <a:rPr lang="en-US" sz="2400" i="1" dirty="0" smtClean="0">
                          <a:latin typeface="Georgia"/>
                          <a:cs typeface="Georgia"/>
                        </a:rPr>
                        <a:t>pm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Uncorrected</a:t>
                      </a:r>
                      <a:r>
                        <a:rPr lang="en-US" sz="2400" baseline="0" dirty="0" smtClean="0">
                          <a:latin typeface="Georgia"/>
                          <a:cs typeface="Georgia"/>
                        </a:rPr>
                        <a:t> </a:t>
                      </a:r>
                      <a:r>
                        <a:rPr lang="en-US" sz="2400" baseline="0" dirty="0" err="1" smtClean="0">
                          <a:latin typeface="Georgia"/>
                          <a:ea typeface="Lucida Grande"/>
                          <a:cs typeface="Georgia"/>
                        </a:rPr>
                        <a:t>Ψ</a:t>
                      </a:r>
                      <a:r>
                        <a:rPr lang="en-US" sz="2400" baseline="0" dirty="0" smtClean="0">
                          <a:latin typeface="Georgia"/>
                          <a:ea typeface="Lucida Grande"/>
                          <a:cs typeface="Georgia"/>
                        </a:rPr>
                        <a:t>=Ψ</a:t>
                      </a:r>
                      <a:r>
                        <a:rPr lang="en-US" sz="2400" baseline="-25000" dirty="0" smtClean="0">
                          <a:latin typeface="Georgia"/>
                          <a:ea typeface="Lucida Grande"/>
                          <a:cs typeface="Georgia"/>
                        </a:rPr>
                        <a:t>A</a:t>
                      </a:r>
                      <a:r>
                        <a:rPr lang="en-US" sz="2400" baseline="0" dirty="0" smtClean="0">
                          <a:latin typeface="Georgia"/>
                          <a:ea typeface="Lucida Grande"/>
                          <a:cs typeface="Georgia"/>
                        </a:rPr>
                        <a:t>Ψ</a:t>
                      </a:r>
                      <a:r>
                        <a:rPr lang="en-US" sz="2400" baseline="-25000" dirty="0" smtClean="0">
                          <a:latin typeface="Georgia"/>
                          <a:ea typeface="Lucida Grande"/>
                          <a:cs typeface="Georgia"/>
                        </a:rPr>
                        <a:t>B</a:t>
                      </a:r>
                      <a:endParaRPr lang="en-US" sz="2400" baseline="-25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24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90.0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Georgia"/>
                          <a:cs typeface="Georgia"/>
                        </a:rPr>
                        <a:t>Heitler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 London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303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86.9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Addition</a:t>
                      </a:r>
                      <a:r>
                        <a:rPr lang="en-US" sz="2400" baseline="0" dirty="0" smtClean="0">
                          <a:latin typeface="Georgia"/>
                          <a:cs typeface="Georgia"/>
                        </a:rPr>
                        <a:t> of shielding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365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74.3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Addition of Ionic contributions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388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74.9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Experimental values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458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74.1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380229" y="253215"/>
            <a:ext cx="13656" cy="2701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80229" y="2940933"/>
            <a:ext cx="37637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80229" y="1237692"/>
            <a:ext cx="37637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6207495" y="1062166"/>
            <a:ext cx="1331148" cy="292342"/>
          </a:xfrm>
          <a:custGeom>
            <a:avLst/>
            <a:gdLst>
              <a:gd name="connsiteX0" fmla="*/ 0 w 1331148"/>
              <a:gd name="connsiteY0" fmla="*/ 0 h 292342"/>
              <a:gd name="connsiteX1" fmla="*/ 81499 w 1331148"/>
              <a:gd name="connsiteY1" fmla="*/ 156211 h 292342"/>
              <a:gd name="connsiteX2" fmla="*/ 149414 w 1331148"/>
              <a:gd name="connsiteY2" fmla="*/ 230920 h 292342"/>
              <a:gd name="connsiteX3" fmla="*/ 217330 w 1331148"/>
              <a:gd name="connsiteY3" fmla="*/ 264879 h 292342"/>
              <a:gd name="connsiteX4" fmla="*/ 278454 w 1331148"/>
              <a:gd name="connsiteY4" fmla="*/ 278463 h 292342"/>
              <a:gd name="connsiteX5" fmla="*/ 346370 w 1331148"/>
              <a:gd name="connsiteY5" fmla="*/ 292046 h 292342"/>
              <a:gd name="connsiteX6" fmla="*/ 482201 w 1331148"/>
              <a:gd name="connsiteY6" fmla="*/ 264879 h 292342"/>
              <a:gd name="connsiteX7" fmla="*/ 651991 w 1331148"/>
              <a:gd name="connsiteY7" fmla="*/ 244504 h 292342"/>
              <a:gd name="connsiteX8" fmla="*/ 794614 w 1331148"/>
              <a:gd name="connsiteY8" fmla="*/ 230920 h 292342"/>
              <a:gd name="connsiteX9" fmla="*/ 910070 w 1331148"/>
              <a:gd name="connsiteY9" fmla="*/ 210545 h 292342"/>
              <a:gd name="connsiteX10" fmla="*/ 1202108 w 1331148"/>
              <a:gd name="connsiteY10" fmla="*/ 196961 h 292342"/>
              <a:gd name="connsiteX11" fmla="*/ 1331148 w 1331148"/>
              <a:gd name="connsiteY11" fmla="*/ 183378 h 2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1148" h="292342">
                <a:moveTo>
                  <a:pt x="0" y="0"/>
                </a:moveTo>
                <a:cubicBezTo>
                  <a:pt x="28298" y="58862"/>
                  <a:pt x="56597" y="117724"/>
                  <a:pt x="81499" y="156211"/>
                </a:cubicBezTo>
                <a:cubicBezTo>
                  <a:pt x="106401" y="194698"/>
                  <a:pt x="126776" y="212809"/>
                  <a:pt x="149414" y="230920"/>
                </a:cubicBezTo>
                <a:cubicBezTo>
                  <a:pt x="172053" y="249031"/>
                  <a:pt x="195823" y="256955"/>
                  <a:pt x="217330" y="264879"/>
                </a:cubicBezTo>
                <a:cubicBezTo>
                  <a:pt x="238837" y="272803"/>
                  <a:pt x="256947" y="273935"/>
                  <a:pt x="278454" y="278463"/>
                </a:cubicBezTo>
                <a:cubicBezTo>
                  <a:pt x="299961" y="282991"/>
                  <a:pt x="312412" y="294310"/>
                  <a:pt x="346370" y="292046"/>
                </a:cubicBezTo>
                <a:cubicBezTo>
                  <a:pt x="380328" y="289782"/>
                  <a:pt x="431264" y="272803"/>
                  <a:pt x="482201" y="264879"/>
                </a:cubicBezTo>
                <a:cubicBezTo>
                  <a:pt x="533138" y="256955"/>
                  <a:pt x="599922" y="250164"/>
                  <a:pt x="651991" y="244504"/>
                </a:cubicBezTo>
                <a:cubicBezTo>
                  <a:pt x="704060" y="238844"/>
                  <a:pt x="751601" y="236580"/>
                  <a:pt x="794614" y="230920"/>
                </a:cubicBezTo>
                <a:cubicBezTo>
                  <a:pt x="837627" y="225260"/>
                  <a:pt x="842154" y="216205"/>
                  <a:pt x="910070" y="210545"/>
                </a:cubicBezTo>
                <a:cubicBezTo>
                  <a:pt x="977986" y="204885"/>
                  <a:pt x="1131928" y="201489"/>
                  <a:pt x="1202108" y="196961"/>
                </a:cubicBezTo>
                <a:cubicBezTo>
                  <a:pt x="1272288" y="192433"/>
                  <a:pt x="1331148" y="183378"/>
                  <a:pt x="1331148" y="18337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026633" y="1254600"/>
            <a:ext cx="2616139" cy="1060851"/>
          </a:xfrm>
          <a:custGeom>
            <a:avLst/>
            <a:gdLst>
              <a:gd name="connsiteX0" fmla="*/ 0 w 2616139"/>
              <a:gd name="connsiteY0" fmla="*/ 199782 h 1060851"/>
              <a:gd name="connsiteX1" fmla="*/ 23783 w 2616139"/>
              <a:gd name="connsiteY1" fmla="*/ 261620 h 1060851"/>
              <a:gd name="connsiteX2" fmla="*/ 28539 w 2616139"/>
              <a:gd name="connsiteY2" fmla="*/ 285403 h 1060851"/>
              <a:gd name="connsiteX3" fmla="*/ 38053 w 2616139"/>
              <a:gd name="connsiteY3" fmla="*/ 309187 h 1060851"/>
              <a:gd name="connsiteX4" fmla="*/ 57079 w 2616139"/>
              <a:gd name="connsiteY4" fmla="*/ 356754 h 1060851"/>
              <a:gd name="connsiteX5" fmla="*/ 66592 w 2616139"/>
              <a:gd name="connsiteY5" fmla="*/ 404321 h 1060851"/>
              <a:gd name="connsiteX6" fmla="*/ 95132 w 2616139"/>
              <a:gd name="connsiteY6" fmla="*/ 461402 h 1060851"/>
              <a:gd name="connsiteX7" fmla="*/ 104645 w 2616139"/>
              <a:gd name="connsiteY7" fmla="*/ 485185 h 1060851"/>
              <a:gd name="connsiteX8" fmla="*/ 128428 w 2616139"/>
              <a:gd name="connsiteY8" fmla="*/ 547023 h 1060851"/>
              <a:gd name="connsiteX9" fmla="*/ 152211 w 2616139"/>
              <a:gd name="connsiteY9" fmla="*/ 608860 h 1060851"/>
              <a:gd name="connsiteX10" fmla="*/ 166481 w 2616139"/>
              <a:gd name="connsiteY10" fmla="*/ 646914 h 1060851"/>
              <a:gd name="connsiteX11" fmla="*/ 185508 w 2616139"/>
              <a:gd name="connsiteY11" fmla="*/ 689724 h 1060851"/>
              <a:gd name="connsiteX12" fmla="*/ 195021 w 2616139"/>
              <a:gd name="connsiteY12" fmla="*/ 713508 h 1060851"/>
              <a:gd name="connsiteX13" fmla="*/ 214047 w 2616139"/>
              <a:gd name="connsiteY13" fmla="*/ 746805 h 1060851"/>
              <a:gd name="connsiteX14" fmla="*/ 228317 w 2616139"/>
              <a:gd name="connsiteY14" fmla="*/ 784859 h 1060851"/>
              <a:gd name="connsiteX15" fmla="*/ 247344 w 2616139"/>
              <a:gd name="connsiteY15" fmla="*/ 818156 h 1060851"/>
              <a:gd name="connsiteX16" fmla="*/ 261614 w 2616139"/>
              <a:gd name="connsiteY16" fmla="*/ 841939 h 1060851"/>
              <a:gd name="connsiteX17" fmla="*/ 275883 w 2616139"/>
              <a:gd name="connsiteY17" fmla="*/ 894263 h 1060851"/>
              <a:gd name="connsiteX18" fmla="*/ 299666 w 2616139"/>
              <a:gd name="connsiteY18" fmla="*/ 922804 h 1060851"/>
              <a:gd name="connsiteX19" fmla="*/ 318693 w 2616139"/>
              <a:gd name="connsiteY19" fmla="*/ 946587 h 1060851"/>
              <a:gd name="connsiteX20" fmla="*/ 337719 w 2616139"/>
              <a:gd name="connsiteY20" fmla="*/ 975128 h 1060851"/>
              <a:gd name="connsiteX21" fmla="*/ 375772 w 2616139"/>
              <a:gd name="connsiteY21" fmla="*/ 1008425 h 1060851"/>
              <a:gd name="connsiteX22" fmla="*/ 394799 w 2616139"/>
              <a:gd name="connsiteY22" fmla="*/ 1032208 h 1060851"/>
              <a:gd name="connsiteX23" fmla="*/ 423339 w 2616139"/>
              <a:gd name="connsiteY23" fmla="*/ 1051235 h 1060851"/>
              <a:gd name="connsiteX24" fmla="*/ 442365 w 2616139"/>
              <a:gd name="connsiteY24" fmla="*/ 1055992 h 1060851"/>
              <a:gd name="connsiteX25" fmla="*/ 461391 w 2616139"/>
              <a:gd name="connsiteY25" fmla="*/ 1060748 h 1060851"/>
              <a:gd name="connsiteX26" fmla="*/ 499444 w 2616139"/>
              <a:gd name="connsiteY26" fmla="*/ 1051235 h 1060851"/>
              <a:gd name="connsiteX27" fmla="*/ 527984 w 2616139"/>
              <a:gd name="connsiteY27" fmla="*/ 1036965 h 1060851"/>
              <a:gd name="connsiteX28" fmla="*/ 570794 w 2616139"/>
              <a:gd name="connsiteY28" fmla="*/ 1003668 h 1060851"/>
              <a:gd name="connsiteX29" fmla="*/ 608847 w 2616139"/>
              <a:gd name="connsiteY29" fmla="*/ 975128 h 1060851"/>
              <a:gd name="connsiteX30" fmla="*/ 670683 w 2616139"/>
              <a:gd name="connsiteY30" fmla="*/ 903777 h 1060851"/>
              <a:gd name="connsiteX31" fmla="*/ 746788 w 2616139"/>
              <a:gd name="connsiteY31" fmla="*/ 818156 h 1060851"/>
              <a:gd name="connsiteX32" fmla="*/ 803868 w 2616139"/>
              <a:gd name="connsiteY32" fmla="*/ 751562 h 1060851"/>
              <a:gd name="connsiteX33" fmla="*/ 875217 w 2616139"/>
              <a:gd name="connsiteY33" fmla="*/ 656427 h 1060851"/>
              <a:gd name="connsiteX34" fmla="*/ 956080 w 2616139"/>
              <a:gd name="connsiteY34" fmla="*/ 561293 h 1060851"/>
              <a:gd name="connsiteX35" fmla="*/ 1084508 w 2616139"/>
              <a:gd name="connsiteY35" fmla="*/ 423348 h 1060851"/>
              <a:gd name="connsiteX36" fmla="*/ 1179640 w 2616139"/>
              <a:gd name="connsiteY36" fmla="*/ 328214 h 1060851"/>
              <a:gd name="connsiteX37" fmla="*/ 1293799 w 2616139"/>
              <a:gd name="connsiteY37" fmla="*/ 247349 h 1060851"/>
              <a:gd name="connsiteX38" fmla="*/ 1431741 w 2616139"/>
              <a:gd name="connsiteY38" fmla="*/ 185512 h 1060851"/>
              <a:gd name="connsiteX39" fmla="*/ 1526873 w 2616139"/>
              <a:gd name="connsiteY39" fmla="*/ 152215 h 1060851"/>
              <a:gd name="connsiteX40" fmla="*/ 1645789 w 2616139"/>
              <a:gd name="connsiteY40" fmla="*/ 114161 h 1060851"/>
              <a:gd name="connsiteX41" fmla="*/ 1769461 w 2616139"/>
              <a:gd name="connsiteY41" fmla="*/ 85621 h 1060851"/>
              <a:gd name="connsiteX42" fmla="*/ 1959726 w 2616139"/>
              <a:gd name="connsiteY42" fmla="*/ 57081 h 1060851"/>
              <a:gd name="connsiteX43" fmla="*/ 2116694 w 2616139"/>
              <a:gd name="connsiteY43" fmla="*/ 38054 h 1060851"/>
              <a:gd name="connsiteX44" fmla="*/ 2273662 w 2616139"/>
              <a:gd name="connsiteY44" fmla="*/ 23784 h 1060851"/>
              <a:gd name="connsiteX45" fmla="*/ 2459170 w 2616139"/>
              <a:gd name="connsiteY45" fmla="*/ 9514 h 1060851"/>
              <a:gd name="connsiteX46" fmla="*/ 2616139 w 2616139"/>
              <a:gd name="connsiteY46" fmla="*/ 0 h 106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616139" h="1060851">
                <a:moveTo>
                  <a:pt x="0" y="199782"/>
                </a:moveTo>
                <a:cubicBezTo>
                  <a:pt x="9513" y="223566"/>
                  <a:pt x="19027" y="247350"/>
                  <a:pt x="23783" y="261620"/>
                </a:cubicBezTo>
                <a:cubicBezTo>
                  <a:pt x="28540" y="275890"/>
                  <a:pt x="26161" y="277475"/>
                  <a:pt x="28539" y="285403"/>
                </a:cubicBezTo>
                <a:cubicBezTo>
                  <a:pt x="30917" y="293331"/>
                  <a:pt x="38053" y="309187"/>
                  <a:pt x="38053" y="309187"/>
                </a:cubicBezTo>
                <a:cubicBezTo>
                  <a:pt x="42810" y="321079"/>
                  <a:pt x="52323" y="340898"/>
                  <a:pt x="57079" y="356754"/>
                </a:cubicBezTo>
                <a:cubicBezTo>
                  <a:pt x="61836" y="372610"/>
                  <a:pt x="60250" y="386880"/>
                  <a:pt x="66592" y="404321"/>
                </a:cubicBezTo>
                <a:cubicBezTo>
                  <a:pt x="72934" y="421762"/>
                  <a:pt x="88790" y="447925"/>
                  <a:pt x="95132" y="461402"/>
                </a:cubicBezTo>
                <a:cubicBezTo>
                  <a:pt x="101474" y="474879"/>
                  <a:pt x="99096" y="470915"/>
                  <a:pt x="104645" y="485185"/>
                </a:cubicBezTo>
                <a:cubicBezTo>
                  <a:pt x="110194" y="499455"/>
                  <a:pt x="128428" y="547023"/>
                  <a:pt x="128428" y="547023"/>
                </a:cubicBezTo>
                <a:lnTo>
                  <a:pt x="152211" y="608860"/>
                </a:lnTo>
                <a:cubicBezTo>
                  <a:pt x="158553" y="625509"/>
                  <a:pt x="160932" y="633437"/>
                  <a:pt x="166481" y="646914"/>
                </a:cubicBezTo>
                <a:cubicBezTo>
                  <a:pt x="172030" y="660391"/>
                  <a:pt x="180751" y="678625"/>
                  <a:pt x="185508" y="689724"/>
                </a:cubicBezTo>
                <a:cubicBezTo>
                  <a:pt x="190265" y="700823"/>
                  <a:pt x="190264" y="703994"/>
                  <a:pt x="195021" y="713508"/>
                </a:cubicBezTo>
                <a:cubicBezTo>
                  <a:pt x="199778" y="723022"/>
                  <a:pt x="208498" y="734913"/>
                  <a:pt x="214047" y="746805"/>
                </a:cubicBezTo>
                <a:cubicBezTo>
                  <a:pt x="219596" y="758697"/>
                  <a:pt x="222768" y="772967"/>
                  <a:pt x="228317" y="784859"/>
                </a:cubicBezTo>
                <a:cubicBezTo>
                  <a:pt x="233866" y="796751"/>
                  <a:pt x="241795" y="808643"/>
                  <a:pt x="247344" y="818156"/>
                </a:cubicBezTo>
                <a:cubicBezTo>
                  <a:pt x="252893" y="827669"/>
                  <a:pt x="256858" y="829255"/>
                  <a:pt x="261614" y="841939"/>
                </a:cubicBezTo>
                <a:cubicBezTo>
                  <a:pt x="266370" y="854623"/>
                  <a:pt x="269541" y="880786"/>
                  <a:pt x="275883" y="894263"/>
                </a:cubicBezTo>
                <a:cubicBezTo>
                  <a:pt x="282225" y="907740"/>
                  <a:pt x="292531" y="914083"/>
                  <a:pt x="299666" y="922804"/>
                </a:cubicBezTo>
                <a:cubicBezTo>
                  <a:pt x="306801" y="931525"/>
                  <a:pt x="312351" y="937866"/>
                  <a:pt x="318693" y="946587"/>
                </a:cubicBezTo>
                <a:cubicBezTo>
                  <a:pt x="325035" y="955308"/>
                  <a:pt x="328206" y="964822"/>
                  <a:pt x="337719" y="975128"/>
                </a:cubicBezTo>
                <a:cubicBezTo>
                  <a:pt x="347232" y="985434"/>
                  <a:pt x="366259" y="998912"/>
                  <a:pt x="375772" y="1008425"/>
                </a:cubicBezTo>
                <a:cubicBezTo>
                  <a:pt x="385285" y="1017938"/>
                  <a:pt x="386871" y="1025073"/>
                  <a:pt x="394799" y="1032208"/>
                </a:cubicBezTo>
                <a:cubicBezTo>
                  <a:pt x="402727" y="1039343"/>
                  <a:pt x="415411" y="1047271"/>
                  <a:pt x="423339" y="1051235"/>
                </a:cubicBezTo>
                <a:cubicBezTo>
                  <a:pt x="431267" y="1055199"/>
                  <a:pt x="442365" y="1055992"/>
                  <a:pt x="442365" y="1055992"/>
                </a:cubicBezTo>
                <a:cubicBezTo>
                  <a:pt x="448707" y="1057577"/>
                  <a:pt x="451878" y="1061541"/>
                  <a:pt x="461391" y="1060748"/>
                </a:cubicBezTo>
                <a:cubicBezTo>
                  <a:pt x="470904" y="1059955"/>
                  <a:pt x="488345" y="1055199"/>
                  <a:pt x="499444" y="1051235"/>
                </a:cubicBezTo>
                <a:cubicBezTo>
                  <a:pt x="510543" y="1047271"/>
                  <a:pt x="516092" y="1044893"/>
                  <a:pt x="527984" y="1036965"/>
                </a:cubicBezTo>
                <a:cubicBezTo>
                  <a:pt x="539876" y="1029037"/>
                  <a:pt x="557317" y="1013974"/>
                  <a:pt x="570794" y="1003668"/>
                </a:cubicBezTo>
                <a:cubicBezTo>
                  <a:pt x="584271" y="993362"/>
                  <a:pt x="592199" y="991776"/>
                  <a:pt x="608847" y="975128"/>
                </a:cubicBezTo>
                <a:cubicBezTo>
                  <a:pt x="625495" y="958480"/>
                  <a:pt x="647693" y="929939"/>
                  <a:pt x="670683" y="903777"/>
                </a:cubicBezTo>
                <a:cubicBezTo>
                  <a:pt x="693673" y="877615"/>
                  <a:pt x="724591" y="843525"/>
                  <a:pt x="746788" y="818156"/>
                </a:cubicBezTo>
                <a:cubicBezTo>
                  <a:pt x="768985" y="792787"/>
                  <a:pt x="782463" y="778517"/>
                  <a:pt x="803868" y="751562"/>
                </a:cubicBezTo>
                <a:cubicBezTo>
                  <a:pt x="825273" y="724607"/>
                  <a:pt x="849848" y="688139"/>
                  <a:pt x="875217" y="656427"/>
                </a:cubicBezTo>
                <a:cubicBezTo>
                  <a:pt x="900586" y="624716"/>
                  <a:pt x="921198" y="600140"/>
                  <a:pt x="956080" y="561293"/>
                </a:cubicBezTo>
                <a:cubicBezTo>
                  <a:pt x="990962" y="522447"/>
                  <a:pt x="1047248" y="462194"/>
                  <a:pt x="1084508" y="423348"/>
                </a:cubicBezTo>
                <a:cubicBezTo>
                  <a:pt x="1121768" y="384502"/>
                  <a:pt x="1144758" y="357547"/>
                  <a:pt x="1179640" y="328214"/>
                </a:cubicBezTo>
                <a:cubicBezTo>
                  <a:pt x="1214522" y="298881"/>
                  <a:pt x="1251782" y="271133"/>
                  <a:pt x="1293799" y="247349"/>
                </a:cubicBezTo>
                <a:cubicBezTo>
                  <a:pt x="1335816" y="223565"/>
                  <a:pt x="1392895" y="201368"/>
                  <a:pt x="1431741" y="185512"/>
                </a:cubicBezTo>
                <a:cubicBezTo>
                  <a:pt x="1470587" y="169656"/>
                  <a:pt x="1491198" y="164107"/>
                  <a:pt x="1526873" y="152215"/>
                </a:cubicBezTo>
                <a:cubicBezTo>
                  <a:pt x="1562548" y="140323"/>
                  <a:pt x="1605358" y="125260"/>
                  <a:pt x="1645789" y="114161"/>
                </a:cubicBezTo>
                <a:cubicBezTo>
                  <a:pt x="1686220" y="103062"/>
                  <a:pt x="1717138" y="95134"/>
                  <a:pt x="1769461" y="85621"/>
                </a:cubicBezTo>
                <a:cubicBezTo>
                  <a:pt x="1821784" y="76108"/>
                  <a:pt x="1901854" y="65009"/>
                  <a:pt x="1959726" y="57081"/>
                </a:cubicBezTo>
                <a:cubicBezTo>
                  <a:pt x="2017598" y="49153"/>
                  <a:pt x="2064371" y="43604"/>
                  <a:pt x="2116694" y="38054"/>
                </a:cubicBezTo>
                <a:cubicBezTo>
                  <a:pt x="2169017" y="32504"/>
                  <a:pt x="2273662" y="23784"/>
                  <a:pt x="2273662" y="23784"/>
                </a:cubicBezTo>
                <a:lnTo>
                  <a:pt x="2459170" y="9514"/>
                </a:lnTo>
                <a:lnTo>
                  <a:pt x="261613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931500" y="1544759"/>
            <a:ext cx="1042325" cy="966086"/>
          </a:xfrm>
          <a:custGeom>
            <a:avLst/>
            <a:gdLst>
              <a:gd name="connsiteX0" fmla="*/ 0 w 1042325"/>
              <a:gd name="connsiteY0" fmla="*/ 0 h 966086"/>
              <a:gd name="connsiteX1" fmla="*/ 9514 w 1042325"/>
              <a:gd name="connsiteY1" fmla="*/ 66594 h 966086"/>
              <a:gd name="connsiteX2" fmla="*/ 19027 w 1042325"/>
              <a:gd name="connsiteY2" fmla="*/ 128432 h 966086"/>
              <a:gd name="connsiteX3" fmla="*/ 28540 w 1042325"/>
              <a:gd name="connsiteY3" fmla="*/ 161729 h 966086"/>
              <a:gd name="connsiteX4" fmla="*/ 33297 w 1042325"/>
              <a:gd name="connsiteY4" fmla="*/ 199782 h 966086"/>
              <a:gd name="connsiteX5" fmla="*/ 47567 w 1042325"/>
              <a:gd name="connsiteY5" fmla="*/ 252106 h 966086"/>
              <a:gd name="connsiteX6" fmla="*/ 52323 w 1042325"/>
              <a:gd name="connsiteY6" fmla="*/ 290160 h 966086"/>
              <a:gd name="connsiteX7" fmla="*/ 61836 w 1042325"/>
              <a:gd name="connsiteY7" fmla="*/ 332970 h 966086"/>
              <a:gd name="connsiteX8" fmla="*/ 76106 w 1042325"/>
              <a:gd name="connsiteY8" fmla="*/ 371024 h 966086"/>
              <a:gd name="connsiteX9" fmla="*/ 90376 w 1042325"/>
              <a:gd name="connsiteY9" fmla="*/ 418591 h 966086"/>
              <a:gd name="connsiteX10" fmla="*/ 109403 w 1042325"/>
              <a:gd name="connsiteY10" fmla="*/ 466159 h 966086"/>
              <a:gd name="connsiteX11" fmla="*/ 123672 w 1042325"/>
              <a:gd name="connsiteY11" fmla="*/ 508969 h 966086"/>
              <a:gd name="connsiteX12" fmla="*/ 156969 w 1042325"/>
              <a:gd name="connsiteY12" fmla="*/ 570806 h 966086"/>
              <a:gd name="connsiteX13" fmla="*/ 175995 w 1042325"/>
              <a:gd name="connsiteY13" fmla="*/ 627887 h 966086"/>
              <a:gd name="connsiteX14" fmla="*/ 204535 w 1042325"/>
              <a:gd name="connsiteY14" fmla="*/ 675454 h 966086"/>
              <a:gd name="connsiteX15" fmla="*/ 237831 w 1042325"/>
              <a:gd name="connsiteY15" fmla="*/ 746805 h 966086"/>
              <a:gd name="connsiteX16" fmla="*/ 271127 w 1042325"/>
              <a:gd name="connsiteY16" fmla="*/ 784859 h 966086"/>
              <a:gd name="connsiteX17" fmla="*/ 299667 w 1042325"/>
              <a:gd name="connsiteY17" fmla="*/ 822913 h 966086"/>
              <a:gd name="connsiteX18" fmla="*/ 332963 w 1042325"/>
              <a:gd name="connsiteY18" fmla="*/ 870480 h 966086"/>
              <a:gd name="connsiteX19" fmla="*/ 375773 w 1042325"/>
              <a:gd name="connsiteY19" fmla="*/ 908534 h 966086"/>
              <a:gd name="connsiteX20" fmla="*/ 413826 w 1042325"/>
              <a:gd name="connsiteY20" fmla="*/ 937074 h 966086"/>
              <a:gd name="connsiteX21" fmla="*/ 442366 w 1042325"/>
              <a:gd name="connsiteY21" fmla="*/ 956101 h 966086"/>
              <a:gd name="connsiteX22" fmla="*/ 475662 w 1042325"/>
              <a:gd name="connsiteY22" fmla="*/ 965614 h 966086"/>
              <a:gd name="connsiteX23" fmla="*/ 527985 w 1042325"/>
              <a:gd name="connsiteY23" fmla="*/ 941831 h 966086"/>
              <a:gd name="connsiteX24" fmla="*/ 566038 w 1042325"/>
              <a:gd name="connsiteY24" fmla="*/ 918047 h 966086"/>
              <a:gd name="connsiteX25" fmla="*/ 599334 w 1042325"/>
              <a:gd name="connsiteY25" fmla="*/ 889507 h 966086"/>
              <a:gd name="connsiteX26" fmla="*/ 637387 w 1042325"/>
              <a:gd name="connsiteY26" fmla="*/ 841939 h 966086"/>
              <a:gd name="connsiteX27" fmla="*/ 689710 w 1042325"/>
              <a:gd name="connsiteY27" fmla="*/ 803886 h 966086"/>
              <a:gd name="connsiteX28" fmla="*/ 727763 w 1042325"/>
              <a:gd name="connsiteY28" fmla="*/ 746805 h 966086"/>
              <a:gd name="connsiteX29" fmla="*/ 784842 w 1042325"/>
              <a:gd name="connsiteY29" fmla="*/ 675454 h 966086"/>
              <a:gd name="connsiteX30" fmla="*/ 832408 w 1042325"/>
              <a:gd name="connsiteY30" fmla="*/ 618374 h 966086"/>
              <a:gd name="connsiteX31" fmla="*/ 884731 w 1042325"/>
              <a:gd name="connsiteY31" fmla="*/ 527996 h 966086"/>
              <a:gd name="connsiteX32" fmla="*/ 946567 w 1042325"/>
              <a:gd name="connsiteY32" fmla="*/ 442375 h 966086"/>
              <a:gd name="connsiteX33" fmla="*/ 994133 w 1042325"/>
              <a:gd name="connsiteY33" fmla="*/ 380538 h 966086"/>
              <a:gd name="connsiteX34" fmla="*/ 1036943 w 1042325"/>
              <a:gd name="connsiteY34" fmla="*/ 337727 h 966086"/>
              <a:gd name="connsiteX35" fmla="*/ 1041699 w 1042325"/>
              <a:gd name="connsiteY35" fmla="*/ 337727 h 96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325" h="966086">
                <a:moveTo>
                  <a:pt x="0" y="0"/>
                </a:moveTo>
                <a:cubicBezTo>
                  <a:pt x="3171" y="22594"/>
                  <a:pt x="6343" y="45189"/>
                  <a:pt x="9514" y="66594"/>
                </a:cubicBezTo>
                <a:cubicBezTo>
                  <a:pt x="12685" y="87999"/>
                  <a:pt x="15856" y="112576"/>
                  <a:pt x="19027" y="128432"/>
                </a:cubicBezTo>
                <a:cubicBezTo>
                  <a:pt x="22198" y="144288"/>
                  <a:pt x="26162" y="149837"/>
                  <a:pt x="28540" y="161729"/>
                </a:cubicBezTo>
                <a:cubicBezTo>
                  <a:pt x="30918" y="173621"/>
                  <a:pt x="30126" y="184719"/>
                  <a:pt x="33297" y="199782"/>
                </a:cubicBezTo>
                <a:cubicBezTo>
                  <a:pt x="36468" y="214845"/>
                  <a:pt x="44396" y="237043"/>
                  <a:pt x="47567" y="252106"/>
                </a:cubicBezTo>
                <a:cubicBezTo>
                  <a:pt x="50738" y="267169"/>
                  <a:pt x="49945" y="276683"/>
                  <a:pt x="52323" y="290160"/>
                </a:cubicBezTo>
                <a:cubicBezTo>
                  <a:pt x="54701" y="303637"/>
                  <a:pt x="57872" y="319493"/>
                  <a:pt x="61836" y="332970"/>
                </a:cubicBezTo>
                <a:cubicBezTo>
                  <a:pt x="65800" y="346447"/>
                  <a:pt x="71349" y="356754"/>
                  <a:pt x="76106" y="371024"/>
                </a:cubicBezTo>
                <a:cubicBezTo>
                  <a:pt x="80863" y="385294"/>
                  <a:pt x="84827" y="402735"/>
                  <a:pt x="90376" y="418591"/>
                </a:cubicBezTo>
                <a:cubicBezTo>
                  <a:pt x="95925" y="434447"/>
                  <a:pt x="103854" y="451096"/>
                  <a:pt x="109403" y="466159"/>
                </a:cubicBezTo>
                <a:cubicBezTo>
                  <a:pt x="114952" y="481222"/>
                  <a:pt x="115744" y="491528"/>
                  <a:pt x="123672" y="508969"/>
                </a:cubicBezTo>
                <a:cubicBezTo>
                  <a:pt x="131600" y="526410"/>
                  <a:pt x="148249" y="550986"/>
                  <a:pt x="156969" y="570806"/>
                </a:cubicBezTo>
                <a:cubicBezTo>
                  <a:pt x="165689" y="590626"/>
                  <a:pt x="168067" y="610446"/>
                  <a:pt x="175995" y="627887"/>
                </a:cubicBezTo>
                <a:cubicBezTo>
                  <a:pt x="183923" y="645328"/>
                  <a:pt x="194229" y="655634"/>
                  <a:pt x="204535" y="675454"/>
                </a:cubicBezTo>
                <a:cubicBezTo>
                  <a:pt x="214841" y="695274"/>
                  <a:pt x="226732" y="728571"/>
                  <a:pt x="237831" y="746805"/>
                </a:cubicBezTo>
                <a:cubicBezTo>
                  <a:pt x="248930" y="765039"/>
                  <a:pt x="260821" y="772174"/>
                  <a:pt x="271127" y="784859"/>
                </a:cubicBezTo>
                <a:cubicBezTo>
                  <a:pt x="281433" y="797544"/>
                  <a:pt x="289361" y="808643"/>
                  <a:pt x="299667" y="822913"/>
                </a:cubicBezTo>
                <a:cubicBezTo>
                  <a:pt x="309973" y="837183"/>
                  <a:pt x="320279" y="856210"/>
                  <a:pt x="332963" y="870480"/>
                </a:cubicBezTo>
                <a:cubicBezTo>
                  <a:pt x="345647" y="884750"/>
                  <a:pt x="362296" y="897435"/>
                  <a:pt x="375773" y="908534"/>
                </a:cubicBezTo>
                <a:cubicBezTo>
                  <a:pt x="389250" y="919633"/>
                  <a:pt x="402727" y="929146"/>
                  <a:pt x="413826" y="937074"/>
                </a:cubicBezTo>
                <a:cubicBezTo>
                  <a:pt x="424925" y="945002"/>
                  <a:pt x="432060" y="951344"/>
                  <a:pt x="442366" y="956101"/>
                </a:cubicBezTo>
                <a:cubicBezTo>
                  <a:pt x="452672" y="960858"/>
                  <a:pt x="461392" y="967992"/>
                  <a:pt x="475662" y="965614"/>
                </a:cubicBezTo>
                <a:cubicBezTo>
                  <a:pt x="489932" y="963236"/>
                  <a:pt x="512922" y="949759"/>
                  <a:pt x="527985" y="941831"/>
                </a:cubicBezTo>
                <a:cubicBezTo>
                  <a:pt x="543048" y="933903"/>
                  <a:pt x="554147" y="926768"/>
                  <a:pt x="566038" y="918047"/>
                </a:cubicBezTo>
                <a:cubicBezTo>
                  <a:pt x="577929" y="909326"/>
                  <a:pt x="587442" y="902192"/>
                  <a:pt x="599334" y="889507"/>
                </a:cubicBezTo>
                <a:cubicBezTo>
                  <a:pt x="611226" y="876822"/>
                  <a:pt x="622324" y="856209"/>
                  <a:pt x="637387" y="841939"/>
                </a:cubicBezTo>
                <a:cubicBezTo>
                  <a:pt x="652450" y="827669"/>
                  <a:pt x="674647" y="819742"/>
                  <a:pt x="689710" y="803886"/>
                </a:cubicBezTo>
                <a:cubicBezTo>
                  <a:pt x="704773" y="788030"/>
                  <a:pt x="711908" y="768210"/>
                  <a:pt x="727763" y="746805"/>
                </a:cubicBezTo>
                <a:cubicBezTo>
                  <a:pt x="743618" y="725400"/>
                  <a:pt x="767401" y="696859"/>
                  <a:pt x="784842" y="675454"/>
                </a:cubicBezTo>
                <a:cubicBezTo>
                  <a:pt x="802283" y="654049"/>
                  <a:pt x="815760" y="642950"/>
                  <a:pt x="832408" y="618374"/>
                </a:cubicBezTo>
                <a:cubicBezTo>
                  <a:pt x="849056" y="593798"/>
                  <a:pt x="865705" y="557329"/>
                  <a:pt x="884731" y="527996"/>
                </a:cubicBezTo>
                <a:cubicBezTo>
                  <a:pt x="903757" y="498663"/>
                  <a:pt x="928333" y="466951"/>
                  <a:pt x="946567" y="442375"/>
                </a:cubicBezTo>
                <a:cubicBezTo>
                  <a:pt x="964801" y="417799"/>
                  <a:pt x="979070" y="397979"/>
                  <a:pt x="994133" y="380538"/>
                </a:cubicBezTo>
                <a:cubicBezTo>
                  <a:pt x="1009196" y="363097"/>
                  <a:pt x="1029015" y="344862"/>
                  <a:pt x="1036943" y="337727"/>
                </a:cubicBezTo>
                <a:cubicBezTo>
                  <a:pt x="1044871" y="330592"/>
                  <a:pt x="1041699" y="337727"/>
                  <a:pt x="1041699" y="33772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102739" y="2272537"/>
            <a:ext cx="566037" cy="325059"/>
          </a:xfrm>
          <a:custGeom>
            <a:avLst/>
            <a:gdLst>
              <a:gd name="connsiteX0" fmla="*/ 0 w 566037"/>
              <a:gd name="connsiteY0" fmla="*/ 0 h 325059"/>
              <a:gd name="connsiteX1" fmla="*/ 19026 w 566037"/>
              <a:gd name="connsiteY1" fmla="*/ 47567 h 325059"/>
              <a:gd name="connsiteX2" fmla="*/ 42809 w 566037"/>
              <a:gd name="connsiteY2" fmla="*/ 76108 h 325059"/>
              <a:gd name="connsiteX3" fmla="*/ 66592 w 566037"/>
              <a:gd name="connsiteY3" fmla="*/ 114161 h 325059"/>
              <a:gd name="connsiteX4" fmla="*/ 90375 w 566037"/>
              <a:gd name="connsiteY4" fmla="*/ 152215 h 325059"/>
              <a:gd name="connsiteX5" fmla="*/ 118915 w 566037"/>
              <a:gd name="connsiteY5" fmla="*/ 190269 h 325059"/>
              <a:gd name="connsiteX6" fmla="*/ 142698 w 566037"/>
              <a:gd name="connsiteY6" fmla="*/ 223566 h 325059"/>
              <a:gd name="connsiteX7" fmla="*/ 161724 w 566037"/>
              <a:gd name="connsiteY7" fmla="*/ 247350 h 325059"/>
              <a:gd name="connsiteX8" fmla="*/ 190264 w 566037"/>
              <a:gd name="connsiteY8" fmla="*/ 275890 h 325059"/>
              <a:gd name="connsiteX9" fmla="*/ 214047 w 566037"/>
              <a:gd name="connsiteY9" fmla="*/ 290160 h 325059"/>
              <a:gd name="connsiteX10" fmla="*/ 242587 w 566037"/>
              <a:gd name="connsiteY10" fmla="*/ 318700 h 325059"/>
              <a:gd name="connsiteX11" fmla="*/ 266370 w 566037"/>
              <a:gd name="connsiteY11" fmla="*/ 323457 h 325059"/>
              <a:gd name="connsiteX12" fmla="*/ 294910 w 566037"/>
              <a:gd name="connsiteY12" fmla="*/ 323457 h 325059"/>
              <a:gd name="connsiteX13" fmla="*/ 337719 w 566037"/>
              <a:gd name="connsiteY13" fmla="*/ 304430 h 325059"/>
              <a:gd name="connsiteX14" fmla="*/ 375772 w 566037"/>
              <a:gd name="connsiteY14" fmla="*/ 280647 h 325059"/>
              <a:gd name="connsiteX15" fmla="*/ 413825 w 566037"/>
              <a:gd name="connsiteY15" fmla="*/ 256863 h 325059"/>
              <a:gd name="connsiteX16" fmla="*/ 437608 w 566037"/>
              <a:gd name="connsiteY16" fmla="*/ 233079 h 325059"/>
              <a:gd name="connsiteX17" fmla="*/ 470905 w 566037"/>
              <a:gd name="connsiteY17" fmla="*/ 190269 h 325059"/>
              <a:gd name="connsiteX18" fmla="*/ 513714 w 566037"/>
              <a:gd name="connsiteY18" fmla="*/ 137945 h 325059"/>
              <a:gd name="connsiteX19" fmla="*/ 547010 w 566037"/>
              <a:gd name="connsiteY19" fmla="*/ 123675 h 325059"/>
              <a:gd name="connsiteX20" fmla="*/ 566037 w 566037"/>
              <a:gd name="connsiteY20" fmla="*/ 80864 h 3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6037" h="325059">
                <a:moveTo>
                  <a:pt x="0" y="0"/>
                </a:moveTo>
                <a:cubicBezTo>
                  <a:pt x="5945" y="17441"/>
                  <a:pt x="11891" y="34882"/>
                  <a:pt x="19026" y="47567"/>
                </a:cubicBezTo>
                <a:cubicBezTo>
                  <a:pt x="26161" y="60252"/>
                  <a:pt x="34881" y="65009"/>
                  <a:pt x="42809" y="76108"/>
                </a:cubicBezTo>
                <a:cubicBezTo>
                  <a:pt x="50737" y="87207"/>
                  <a:pt x="66592" y="114161"/>
                  <a:pt x="66592" y="114161"/>
                </a:cubicBezTo>
                <a:cubicBezTo>
                  <a:pt x="74520" y="126845"/>
                  <a:pt x="81655" y="139530"/>
                  <a:pt x="90375" y="152215"/>
                </a:cubicBezTo>
                <a:cubicBezTo>
                  <a:pt x="99096" y="164900"/>
                  <a:pt x="110195" y="178377"/>
                  <a:pt x="118915" y="190269"/>
                </a:cubicBezTo>
                <a:cubicBezTo>
                  <a:pt x="127635" y="202161"/>
                  <a:pt x="135563" y="214053"/>
                  <a:pt x="142698" y="223566"/>
                </a:cubicBezTo>
                <a:cubicBezTo>
                  <a:pt x="149833" y="233079"/>
                  <a:pt x="153796" y="238629"/>
                  <a:pt x="161724" y="247350"/>
                </a:cubicBezTo>
                <a:cubicBezTo>
                  <a:pt x="169652" y="256071"/>
                  <a:pt x="181544" y="268755"/>
                  <a:pt x="190264" y="275890"/>
                </a:cubicBezTo>
                <a:cubicBezTo>
                  <a:pt x="198984" y="283025"/>
                  <a:pt x="205327" y="283025"/>
                  <a:pt x="214047" y="290160"/>
                </a:cubicBezTo>
                <a:cubicBezTo>
                  <a:pt x="222767" y="297295"/>
                  <a:pt x="233866" y="313150"/>
                  <a:pt x="242587" y="318700"/>
                </a:cubicBezTo>
                <a:cubicBezTo>
                  <a:pt x="251308" y="324250"/>
                  <a:pt x="257650" y="322664"/>
                  <a:pt x="266370" y="323457"/>
                </a:cubicBezTo>
                <a:cubicBezTo>
                  <a:pt x="275090" y="324250"/>
                  <a:pt x="283019" y="326628"/>
                  <a:pt x="294910" y="323457"/>
                </a:cubicBezTo>
                <a:cubicBezTo>
                  <a:pt x="306801" y="320286"/>
                  <a:pt x="324242" y="311565"/>
                  <a:pt x="337719" y="304430"/>
                </a:cubicBezTo>
                <a:cubicBezTo>
                  <a:pt x="351196" y="297295"/>
                  <a:pt x="375772" y="280647"/>
                  <a:pt x="375772" y="280647"/>
                </a:cubicBezTo>
                <a:cubicBezTo>
                  <a:pt x="388456" y="272719"/>
                  <a:pt x="403519" y="264791"/>
                  <a:pt x="413825" y="256863"/>
                </a:cubicBezTo>
                <a:cubicBezTo>
                  <a:pt x="424131" y="248935"/>
                  <a:pt x="428095" y="244178"/>
                  <a:pt x="437608" y="233079"/>
                </a:cubicBezTo>
                <a:cubicBezTo>
                  <a:pt x="447121" y="221980"/>
                  <a:pt x="458221" y="206125"/>
                  <a:pt x="470905" y="190269"/>
                </a:cubicBezTo>
                <a:cubicBezTo>
                  <a:pt x="483589" y="174413"/>
                  <a:pt x="501030" y="149044"/>
                  <a:pt x="513714" y="137945"/>
                </a:cubicBezTo>
                <a:cubicBezTo>
                  <a:pt x="526398" y="126846"/>
                  <a:pt x="538290" y="133188"/>
                  <a:pt x="547010" y="123675"/>
                </a:cubicBezTo>
                <a:cubicBezTo>
                  <a:pt x="555730" y="114162"/>
                  <a:pt x="566037" y="80864"/>
                  <a:pt x="566037" y="808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031389" y="2286807"/>
            <a:ext cx="684953" cy="534355"/>
          </a:xfrm>
          <a:custGeom>
            <a:avLst/>
            <a:gdLst>
              <a:gd name="connsiteX0" fmla="*/ 0 w 684953"/>
              <a:gd name="connsiteY0" fmla="*/ 0 h 534355"/>
              <a:gd name="connsiteX1" fmla="*/ 23783 w 684953"/>
              <a:gd name="connsiteY1" fmla="*/ 57081 h 534355"/>
              <a:gd name="connsiteX2" fmla="*/ 38053 w 684953"/>
              <a:gd name="connsiteY2" fmla="*/ 99891 h 534355"/>
              <a:gd name="connsiteX3" fmla="*/ 52323 w 684953"/>
              <a:gd name="connsiteY3" fmla="*/ 147459 h 534355"/>
              <a:gd name="connsiteX4" fmla="*/ 76106 w 684953"/>
              <a:gd name="connsiteY4" fmla="*/ 190269 h 534355"/>
              <a:gd name="connsiteX5" fmla="*/ 99889 w 684953"/>
              <a:gd name="connsiteY5" fmla="*/ 233080 h 534355"/>
              <a:gd name="connsiteX6" fmla="*/ 128429 w 684953"/>
              <a:gd name="connsiteY6" fmla="*/ 290160 h 534355"/>
              <a:gd name="connsiteX7" fmla="*/ 156969 w 684953"/>
              <a:gd name="connsiteY7" fmla="*/ 342484 h 534355"/>
              <a:gd name="connsiteX8" fmla="*/ 185508 w 684953"/>
              <a:gd name="connsiteY8" fmla="*/ 394808 h 534355"/>
              <a:gd name="connsiteX9" fmla="*/ 214048 w 684953"/>
              <a:gd name="connsiteY9" fmla="*/ 437619 h 534355"/>
              <a:gd name="connsiteX10" fmla="*/ 242588 w 684953"/>
              <a:gd name="connsiteY10" fmla="*/ 475672 h 534355"/>
              <a:gd name="connsiteX11" fmla="*/ 290154 w 684953"/>
              <a:gd name="connsiteY11" fmla="*/ 513726 h 534355"/>
              <a:gd name="connsiteX12" fmla="*/ 318694 w 684953"/>
              <a:gd name="connsiteY12" fmla="*/ 532753 h 534355"/>
              <a:gd name="connsiteX13" fmla="*/ 342477 w 684953"/>
              <a:gd name="connsiteY13" fmla="*/ 532753 h 534355"/>
              <a:gd name="connsiteX14" fmla="*/ 371016 w 684953"/>
              <a:gd name="connsiteY14" fmla="*/ 527996 h 534355"/>
              <a:gd name="connsiteX15" fmla="*/ 413826 w 684953"/>
              <a:gd name="connsiteY15" fmla="*/ 499456 h 534355"/>
              <a:gd name="connsiteX16" fmla="*/ 447122 w 684953"/>
              <a:gd name="connsiteY16" fmla="*/ 475672 h 534355"/>
              <a:gd name="connsiteX17" fmla="*/ 475662 w 684953"/>
              <a:gd name="connsiteY17" fmla="*/ 447132 h 534355"/>
              <a:gd name="connsiteX18" fmla="*/ 532741 w 684953"/>
              <a:gd name="connsiteY18" fmla="*/ 394808 h 534355"/>
              <a:gd name="connsiteX19" fmla="*/ 570794 w 684953"/>
              <a:gd name="connsiteY19" fmla="*/ 356754 h 534355"/>
              <a:gd name="connsiteX20" fmla="*/ 608847 w 684953"/>
              <a:gd name="connsiteY20" fmla="*/ 318701 h 534355"/>
              <a:gd name="connsiteX21" fmla="*/ 627874 w 684953"/>
              <a:gd name="connsiteY21" fmla="*/ 271133 h 534355"/>
              <a:gd name="connsiteX22" fmla="*/ 661170 w 684953"/>
              <a:gd name="connsiteY22" fmla="*/ 237836 h 534355"/>
              <a:gd name="connsiteX23" fmla="*/ 684953 w 684953"/>
              <a:gd name="connsiteY23" fmla="*/ 209296 h 53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4953" h="534355">
                <a:moveTo>
                  <a:pt x="0" y="0"/>
                </a:moveTo>
                <a:cubicBezTo>
                  <a:pt x="8720" y="20216"/>
                  <a:pt x="17441" y="40432"/>
                  <a:pt x="23783" y="57081"/>
                </a:cubicBezTo>
                <a:cubicBezTo>
                  <a:pt x="30125" y="73730"/>
                  <a:pt x="33296" y="84828"/>
                  <a:pt x="38053" y="99891"/>
                </a:cubicBezTo>
                <a:cubicBezTo>
                  <a:pt x="42810" y="114954"/>
                  <a:pt x="45981" y="132396"/>
                  <a:pt x="52323" y="147459"/>
                </a:cubicBezTo>
                <a:cubicBezTo>
                  <a:pt x="58665" y="162522"/>
                  <a:pt x="76106" y="190269"/>
                  <a:pt x="76106" y="190269"/>
                </a:cubicBezTo>
                <a:cubicBezTo>
                  <a:pt x="84034" y="204539"/>
                  <a:pt x="91169" y="216432"/>
                  <a:pt x="99889" y="233080"/>
                </a:cubicBezTo>
                <a:cubicBezTo>
                  <a:pt x="108610" y="249729"/>
                  <a:pt x="118916" y="271926"/>
                  <a:pt x="128429" y="290160"/>
                </a:cubicBezTo>
                <a:cubicBezTo>
                  <a:pt x="137942" y="308394"/>
                  <a:pt x="156969" y="342484"/>
                  <a:pt x="156969" y="342484"/>
                </a:cubicBezTo>
                <a:cubicBezTo>
                  <a:pt x="166482" y="359925"/>
                  <a:pt x="175995" y="378952"/>
                  <a:pt x="185508" y="394808"/>
                </a:cubicBezTo>
                <a:cubicBezTo>
                  <a:pt x="195021" y="410664"/>
                  <a:pt x="204535" y="424142"/>
                  <a:pt x="214048" y="437619"/>
                </a:cubicBezTo>
                <a:cubicBezTo>
                  <a:pt x="223561" y="451096"/>
                  <a:pt x="229904" y="462988"/>
                  <a:pt x="242588" y="475672"/>
                </a:cubicBezTo>
                <a:cubicBezTo>
                  <a:pt x="255272" y="488357"/>
                  <a:pt x="277470" y="504213"/>
                  <a:pt x="290154" y="513726"/>
                </a:cubicBezTo>
                <a:cubicBezTo>
                  <a:pt x="302838" y="523240"/>
                  <a:pt x="309974" y="529582"/>
                  <a:pt x="318694" y="532753"/>
                </a:cubicBezTo>
                <a:cubicBezTo>
                  <a:pt x="327414" y="535924"/>
                  <a:pt x="333757" y="533546"/>
                  <a:pt x="342477" y="532753"/>
                </a:cubicBezTo>
                <a:cubicBezTo>
                  <a:pt x="351197" y="531960"/>
                  <a:pt x="359125" y="533545"/>
                  <a:pt x="371016" y="527996"/>
                </a:cubicBezTo>
                <a:cubicBezTo>
                  <a:pt x="382907" y="522447"/>
                  <a:pt x="401142" y="508177"/>
                  <a:pt x="413826" y="499456"/>
                </a:cubicBezTo>
                <a:cubicBezTo>
                  <a:pt x="426510" y="490735"/>
                  <a:pt x="436816" y="484393"/>
                  <a:pt x="447122" y="475672"/>
                </a:cubicBezTo>
                <a:cubicBezTo>
                  <a:pt x="457428" y="466951"/>
                  <a:pt x="461392" y="460609"/>
                  <a:pt x="475662" y="447132"/>
                </a:cubicBezTo>
                <a:cubicBezTo>
                  <a:pt x="489932" y="433655"/>
                  <a:pt x="516886" y="409871"/>
                  <a:pt x="532741" y="394808"/>
                </a:cubicBezTo>
                <a:cubicBezTo>
                  <a:pt x="548596" y="379745"/>
                  <a:pt x="570794" y="356754"/>
                  <a:pt x="570794" y="356754"/>
                </a:cubicBezTo>
                <a:cubicBezTo>
                  <a:pt x="583478" y="344070"/>
                  <a:pt x="599334" y="332971"/>
                  <a:pt x="608847" y="318701"/>
                </a:cubicBezTo>
                <a:cubicBezTo>
                  <a:pt x="618360" y="304431"/>
                  <a:pt x="619154" y="284610"/>
                  <a:pt x="627874" y="271133"/>
                </a:cubicBezTo>
                <a:cubicBezTo>
                  <a:pt x="636594" y="257656"/>
                  <a:pt x="651657" y="248142"/>
                  <a:pt x="661170" y="237836"/>
                </a:cubicBezTo>
                <a:cubicBezTo>
                  <a:pt x="670683" y="227530"/>
                  <a:pt x="684953" y="209296"/>
                  <a:pt x="684953" y="20929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083711" y="2821162"/>
            <a:ext cx="0" cy="11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759339" y="2808846"/>
            <a:ext cx="0" cy="11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44480" y="2803075"/>
            <a:ext cx="0" cy="11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096325" y="2804865"/>
            <a:ext cx="0" cy="11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790980" y="2813603"/>
            <a:ext cx="0" cy="11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93885" y="2597596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98697" y="2260054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393940" y="1932025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93940" y="1584969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89183" y="924911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80229" y="582613"/>
            <a:ext cx="95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32604" y="373305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158093" y="103362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66210" y="1723574"/>
            <a:ext cx="60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-200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73248" y="2398659"/>
            <a:ext cx="60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-400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4467" y="283722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192332" y="283739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529225" y="28375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057212" y="3175146"/>
            <a:ext cx="80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(</a:t>
            </a:r>
            <a:r>
              <a:rPr lang="en-US" i="1" dirty="0" smtClean="0"/>
              <a:t>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4145700" y="1157147"/>
            <a:ext cx="12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</a:t>
            </a:r>
            <a:r>
              <a:rPr lang="en-US" dirty="0" smtClean="0"/>
              <a:t> (</a:t>
            </a:r>
            <a:r>
              <a:rPr lang="en-US" i="1" dirty="0" smtClean="0"/>
              <a:t>kJ mol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75715" y="4377231"/>
            <a:ext cx="8754037" cy="436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3515" y="4813341"/>
            <a:ext cx="8906493" cy="449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515" y="5262960"/>
            <a:ext cx="9069145" cy="519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3513" y="5685560"/>
            <a:ext cx="8951308" cy="529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9" grpId="0" animBg="1"/>
      <p:bldP spid="25" grpId="0" animBg="1"/>
      <p:bldP spid="38" grpId="0" animBg="1"/>
      <p:bldP spid="55" grpId="0" animBg="1"/>
      <p:bldP spid="56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914400" y="1143000"/>
            <a:ext cx="5791200" cy="1587500"/>
            <a:chOff x="2209800" y="2514600"/>
            <a:chExt cx="5791200" cy="1587500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2209800" y="2514600"/>
              <a:ext cx="5791200" cy="156966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For H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2</a:t>
              </a:r>
              <a:r>
                <a:rPr lang="en-US" sz="2400" baseline="50000" dirty="0" smtClean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+</a:t>
              </a:r>
            </a:p>
            <a:p>
              <a:endPara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52224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008924"/>
                </p:ext>
              </p:extLst>
            </p:nvPr>
          </p:nvGraphicFramePr>
          <p:xfrm>
            <a:off x="2352675" y="2984500"/>
            <a:ext cx="443865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51" name="Equation" r:id="rId3" imgW="2222500" imgH="558800" progId="Equation.3">
                    <p:embed/>
                  </p:oleObj>
                </mc:Choice>
                <mc:Fallback>
                  <p:oleObj name="Equation" r:id="rId3" imgW="2222500" imgH="558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675" y="2984500"/>
                          <a:ext cx="4438650" cy="111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914400" y="2971800"/>
            <a:ext cx="8001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Place the second electron in the bonding orbital to get H</a:t>
            </a:r>
            <a:r>
              <a:rPr lang="en-US" sz="2400" baseline="-25000" dirty="0" smtClean="0">
                <a:solidFill>
                  <a:schemeClr val="tx1"/>
                </a:solidFill>
                <a:latin typeface="Georgia" pitchFamily="18" charset="0"/>
              </a:rPr>
              <a:t>2</a:t>
            </a:r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 (ground state)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820401"/>
              </p:ext>
            </p:extLst>
          </p:nvPr>
        </p:nvGraphicFramePr>
        <p:xfrm>
          <a:off x="1835224" y="4181298"/>
          <a:ext cx="23701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2" name="Equation" r:id="rId5" imgW="1358900" imgH="266700" progId="Equation.3">
                  <p:embed/>
                </p:oleObj>
              </mc:Choice>
              <mc:Fallback>
                <p:oleObj name="Equation" r:id="rId5" imgW="1358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224" y="4181298"/>
                        <a:ext cx="23701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553814"/>
              </p:ext>
            </p:extLst>
          </p:nvPr>
        </p:nvGraphicFramePr>
        <p:xfrm>
          <a:off x="5857317" y="4700591"/>
          <a:ext cx="30114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3" name="Equation" r:id="rId7" imgW="1727200" imgH="495300" progId="Equation.3">
                  <p:embed/>
                </p:oleObj>
              </mc:Choice>
              <mc:Fallback>
                <p:oleObj name="Equation" r:id="rId7" imgW="1727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317" y="4700591"/>
                        <a:ext cx="30114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481931"/>
              </p:ext>
            </p:extLst>
          </p:nvPr>
        </p:nvGraphicFramePr>
        <p:xfrm>
          <a:off x="518554" y="4513174"/>
          <a:ext cx="53387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4" name="Equation" r:id="rId9" imgW="3060700" imgH="685800" progId="Equation.3">
                  <p:embed/>
                </p:oleObj>
              </mc:Choice>
              <mc:Fallback>
                <p:oleObj name="Equation" r:id="rId9" imgW="3060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54" y="4513174"/>
                        <a:ext cx="53387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66711"/>
              </p:ext>
            </p:extLst>
          </p:nvPr>
        </p:nvGraphicFramePr>
        <p:xfrm>
          <a:off x="127793" y="4181298"/>
          <a:ext cx="15732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5" name="Equation" r:id="rId11" imgW="901700" imgH="266700" progId="Equation.3">
                  <p:embed/>
                </p:oleObj>
              </mc:Choice>
              <mc:Fallback>
                <p:oleObj name="Equation" r:id="rId11" imgW="901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" y="4181298"/>
                        <a:ext cx="15732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91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1649867" y="4691927"/>
            <a:ext cx="3359081" cy="807173"/>
          </a:xfrm>
          <a:prstGeom prst="wedgeRoundRectCallout">
            <a:avLst>
              <a:gd name="adj1" fmla="val -3015"/>
              <a:gd name="adj2" fmla="val 105147"/>
              <a:gd name="adj3" fmla="val 16667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663906"/>
              </p:ext>
            </p:extLst>
          </p:nvPr>
        </p:nvGraphicFramePr>
        <p:xfrm>
          <a:off x="1081088" y="1133475"/>
          <a:ext cx="6978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5" name="Equation" r:id="rId3" imgW="4000500" imgH="787400" progId="Equation.3">
                  <p:embed/>
                </p:oleObj>
              </mc:Choice>
              <mc:Fallback>
                <p:oleObj name="Equation" r:id="rId3" imgW="40005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133475"/>
                        <a:ext cx="6978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2971800"/>
            <a:ext cx="1828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Georgia" pitchFamily="18" charset="0"/>
              </a:rPr>
              <a:t>Spatial Part</a:t>
            </a:r>
            <a:endParaRPr lang="en-US" sz="2200" baseline="-250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41666" t="51111" r="46667" b="34075"/>
          <a:stretch>
            <a:fillRect/>
          </a:stretch>
        </p:blipFill>
        <p:spPr bwMode="auto">
          <a:xfrm>
            <a:off x="6780588" y="247592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71823" y="5804521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Ionic terms: </a:t>
            </a:r>
            <a:r>
              <a:rPr lang="en-US" sz="2400" dirty="0" smtClean="0">
                <a:latin typeface="Georgia"/>
                <a:cs typeface="Georgia"/>
              </a:rPr>
              <a:t>overemphasized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53405"/>
              </p:ext>
            </p:extLst>
          </p:nvPr>
        </p:nvGraphicFramePr>
        <p:xfrm>
          <a:off x="568719" y="4691927"/>
          <a:ext cx="79549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6" name="Equation" r:id="rId6" imgW="4559300" imgH="508000" progId="Equation.3">
                  <p:embed/>
                </p:oleObj>
              </mc:Choice>
              <mc:Fallback>
                <p:oleObj name="Equation" r:id="rId6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719" y="4691927"/>
                        <a:ext cx="79549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660268"/>
              </p:ext>
            </p:extLst>
          </p:nvPr>
        </p:nvGraphicFramePr>
        <p:xfrm>
          <a:off x="1282350" y="3574526"/>
          <a:ext cx="58721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7" name="Equation" r:id="rId8" imgW="3365500" imgH="508000" progId="Equation.3">
                  <p:embed/>
                </p:oleObj>
              </mc:Choice>
              <mc:Fallback>
                <p:oleObj name="Equation" r:id="rId8" imgW="3365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350" y="3574526"/>
                        <a:ext cx="58721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54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33333" r="46667" b="52593"/>
          <a:stretch>
            <a:fillRect/>
          </a:stretch>
        </p:blipFill>
        <p:spPr bwMode="auto">
          <a:xfrm>
            <a:off x="6400800" y="6096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51111" r="46667" b="34075"/>
          <a:stretch>
            <a:fillRect/>
          </a:stretch>
        </p:blipFill>
        <p:spPr bwMode="auto">
          <a:xfrm>
            <a:off x="6553200" y="236220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8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Diatoms of First Row: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H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, H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,He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, He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539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30454" t="13964" r="39290"/>
          <a:stretch/>
        </p:blipFill>
        <p:spPr bwMode="auto">
          <a:xfrm>
            <a:off x="7148601" y="220308"/>
            <a:ext cx="1995399" cy="32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32071" y="676403"/>
            <a:ext cx="521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95120"/>
              </p:ext>
            </p:extLst>
          </p:nvPr>
        </p:nvGraphicFramePr>
        <p:xfrm>
          <a:off x="0" y="3457308"/>
          <a:ext cx="9007607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68"/>
                <a:gridCol w="1679790"/>
                <a:gridCol w="1676070"/>
                <a:gridCol w="1147943"/>
                <a:gridCol w="1501268"/>
                <a:gridCol w="15012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Species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No. of electrons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Electron </a:t>
                      </a:r>
                      <a:r>
                        <a:rPr lang="en-US" sz="2400" dirty="0" err="1" smtClean="0">
                          <a:latin typeface="Georgia"/>
                          <a:cs typeface="Georgia"/>
                        </a:rPr>
                        <a:t>confign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.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Bond order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Bond length (</a:t>
                      </a:r>
                      <a:r>
                        <a:rPr lang="en-US" sz="2400" i="1" dirty="0" smtClean="0">
                          <a:latin typeface="Georgia"/>
                          <a:cs typeface="Georgia"/>
                        </a:rPr>
                        <a:t>pm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Binding energy (kJ mol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-1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 smtClean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+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1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1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0.5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106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268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 smtClean="0">
                          <a:latin typeface="Georgia"/>
                          <a:cs typeface="Georgia"/>
                        </a:rPr>
                        <a:t>2</a:t>
                      </a:r>
                      <a:endParaRPr lang="en-US" sz="2400" baseline="30000" dirty="0" smtClean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2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1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74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457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 smtClean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3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 smtClean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0.5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108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241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 smtClean="0">
                          <a:latin typeface="Georgia"/>
                          <a:cs typeface="Georgia"/>
                        </a:rPr>
                        <a:t>2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4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 smtClean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 smtClean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 smtClean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0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6000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latin typeface="Georgia"/>
                          <a:cs typeface="Georgia"/>
                        </a:rPr>
                        <a:t>&lt;&lt;1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09965" y="2807709"/>
            <a:ext cx="40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953267" y="2035973"/>
            <a:ext cx="4831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7544482" y="1532717"/>
            <a:ext cx="280198" cy="313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69872" y="2121710"/>
            <a:ext cx="5979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67850" y="2306375"/>
            <a:ext cx="5766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9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838200"/>
            <a:ext cx="5554028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Matching of AO energies for MO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568771"/>
            <a:ext cx="80010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Due to large difference in energy of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(H) and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(F), LCAO-MO for both 1s is not feasible in HF. </a:t>
            </a: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Rather,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="1" i="1" baseline="-25000" dirty="0" smtClean="0">
                <a:solidFill>
                  <a:prstClr val="black"/>
                </a:solidFill>
                <a:latin typeface="Georgia" pitchFamily="18" charset="0"/>
              </a:rPr>
              <a:t>z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(F) and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(H) form a sigma bond.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962400"/>
            <a:ext cx="52578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Both symmetry and energy</a:t>
            </a: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Matching is required for MO.</a:t>
            </a:r>
          </a:p>
          <a:p>
            <a:pPr defTabSz="914400"/>
            <a:endParaRPr lang="en-US" sz="2400" dirty="0" smtClean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Valence electrons are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254676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2</a:t>
            </a:r>
            <a:r>
              <a:rPr lang="en-US" sz="2400" b="1" u="sng" baseline="30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Homo-Diatomic Molecules 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3617" y="54102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The orbital energies of the two approaching atoms are identical before they start interacting to form a BOND</a:t>
            </a:r>
          </a:p>
        </p:txBody>
      </p:sp>
    </p:spTree>
    <p:extLst>
      <p:ext uri="{BB962C8B-B14F-4D97-AF65-F5344CB8AC3E}">
        <p14:creationId xmlns:p14="http://schemas.microsoft.com/office/powerpoint/2010/main" val="366713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First-Row Homo-Diatomic Molecules 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7155" y="53263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37155" y="433974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33575" y="487100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3790" y="487100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723790" y="433974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33575" y="433974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37155" y="40361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37155" y="304952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33575" y="3580790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23790" y="3580790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723790" y="3049525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433575" y="3049525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37155" y="274594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7155" y="17593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33575" y="229057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23790" y="229057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723790" y="175931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33575" y="175931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37155" y="25182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7155" y="259415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37155" y="1924748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7155" y="2000643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434185" y="1951630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693771" y="2296592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723790" y="1951630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20924" y="2255649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0700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64542" y="4646467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75910" y="3353105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64542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64840" y="4960548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922463" y="4263845"/>
            <a:ext cx="649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64840" y="3652208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4840" y="2932686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64840" y="2607803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3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4840" y="1379835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3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9404" y="2167743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64840" y="1876149"/>
            <a:ext cx="631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*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0100" y="57150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The interaction between the energy and symmetry matched orbitals leads to various types of BONDs</a:t>
            </a:r>
          </a:p>
        </p:txBody>
      </p:sp>
    </p:spTree>
    <p:extLst>
      <p:ext uri="{BB962C8B-B14F-4D97-AF65-F5344CB8AC3E}">
        <p14:creationId xmlns:p14="http://schemas.microsoft.com/office/powerpoint/2010/main" val="180475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2800350" cy="454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19200"/>
            <a:ext cx="2819400" cy="461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Energies of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Dinitrogen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6172200"/>
            <a:ext cx="62484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Experiments tell us this picture is incorrect!</a:t>
            </a:r>
          </a:p>
        </p:txBody>
      </p:sp>
    </p:spTree>
    <p:extLst>
      <p:ext uri="{BB962C8B-B14F-4D97-AF65-F5344CB8AC3E}">
        <p14:creationId xmlns:p14="http://schemas.microsoft.com/office/powerpoint/2010/main" val="2684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2</a:t>
            </a:r>
            <a:r>
              <a:rPr lang="en-US" sz="2400" b="1" u="sng" baseline="30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Homo-Diatomic Molecules 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43851" y="3268377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24745" y="3191872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The 2s and 2p orbitals are degenerate in Hydrogen. However in the many electron atoms these two sets of orbitals are no longer degenerate.</a:t>
            </a:r>
          </a:p>
        </p:txBody>
      </p:sp>
    </p:spTree>
    <p:extLst>
      <p:ext uri="{BB962C8B-B14F-4D97-AF65-F5344CB8AC3E}">
        <p14:creationId xmlns:p14="http://schemas.microsoft.com/office/powerpoint/2010/main" val="126199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baseline="6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02"/>
          <p:cNvGrpSpPr/>
          <p:nvPr/>
        </p:nvGrpSpPr>
        <p:grpSpPr>
          <a:xfrm>
            <a:off x="304800" y="3733800"/>
            <a:ext cx="3239593" cy="2430165"/>
            <a:chOff x="228600" y="3136900"/>
            <a:chExt cx="3239593" cy="2430165"/>
          </a:xfrm>
        </p:grpSpPr>
        <p:cxnSp>
          <p:nvCxnSpPr>
            <p:cNvPr id="97" name="Straight Connector 96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2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0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5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48868"/>
              </p:ext>
            </p:extLst>
          </p:nvPr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3" imgW="2514600" imgH="952500" progId="Equation.3">
                  <p:embed/>
                </p:oleObj>
              </mc:Choice>
              <mc:Fallback>
                <p:oleObj name="Equation" r:id="rId3" imgW="2514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72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</a:t>
            </a:r>
            <a:r>
              <a:rPr lang="en-US" sz="2400" b="1" u="sng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in 2</a:t>
            </a:r>
            <a:r>
              <a:rPr lang="en-US" sz="2400" b="1" u="sng" baseline="3000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u="sng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Homo-Diatomic Molecules 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569286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940257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The difference in the energies of the 2s and 2p orbitals increases along the period. Its is minimum for Li and maximum for Ne</a:t>
            </a:r>
          </a:p>
        </p:txBody>
      </p:sp>
    </p:spTree>
    <p:extLst>
      <p:ext uri="{BB962C8B-B14F-4D97-AF65-F5344CB8AC3E}">
        <p14:creationId xmlns:p14="http://schemas.microsoft.com/office/powerpoint/2010/main" val="267150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0983" y="883920"/>
            <a:ext cx="7101840" cy="391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Energies of 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Dinitrogen</a:t>
            </a:r>
            <a:endParaRPr lang="en-US" sz="2400" b="1" baseline="50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029200"/>
            <a:ext cx="8763000" cy="132343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Mixing of 2s and 2p orbital occur because of small energy gap between them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2s and 2p electrons feels not so different nuclear charge. </a:t>
            </a:r>
          </a:p>
          <a:p>
            <a:pPr defTabSz="914400"/>
            <a:endParaRPr lang="en-US" sz="2000" dirty="0" smtClean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Note how the MO of 2s</a:t>
            </a:r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</a:t>
            </a:r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 have p-type looks, while </a:t>
            </a:r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000" dirty="0" smtClean="0">
                <a:solidFill>
                  <a:prstClr val="black"/>
                </a:solidFill>
                <a:latin typeface="Georgia" pitchFamily="18" charset="0"/>
              </a:rPr>
              <a:t>-levels are clean</a:t>
            </a:r>
          </a:p>
        </p:txBody>
      </p:sp>
    </p:spTree>
    <p:extLst>
      <p:ext uri="{BB962C8B-B14F-4D97-AF65-F5344CB8AC3E}">
        <p14:creationId xmlns:p14="http://schemas.microsoft.com/office/powerpoint/2010/main" val="296444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555" y="838200"/>
            <a:ext cx="6107430" cy="464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505271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Mixing of 2s and 2p orbital occur because of small energy gap between them 2s and 2p electrons feels not so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239985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" y="1143001"/>
            <a:ext cx="23736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6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525494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257800"/>
            <a:ext cx="77724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B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is paramagnetic. This can only happen if the two electrons with parallel spin are placed in the degenerate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-orbitals and if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orbitals are energetically lower  than the 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orbital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90" y="3348335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Incorrect!</a:t>
            </a:r>
          </a:p>
        </p:txBody>
      </p:sp>
    </p:spTree>
    <p:extLst>
      <p:ext uri="{BB962C8B-B14F-4D97-AF65-F5344CB8AC3E}">
        <p14:creationId xmlns:p14="http://schemas.microsoft.com/office/powerpoint/2010/main" val="343697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4936" y="1524000"/>
            <a:ext cx="6354128" cy="34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diagram of F</a:t>
            </a:r>
            <a:r>
              <a:rPr lang="en-US" sz="2400" b="1" baseline="-25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No s-p Mixing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5288340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No Mixing of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p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orbital because of higher energy</a:t>
            </a: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Gap between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levels in Oxygen and Fluorine!</a:t>
            </a:r>
          </a:p>
          <a:p>
            <a:pPr defTabSz="914400"/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electrons feels very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63171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0" y="1600200"/>
            <a:ext cx="4191000" cy="367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Energy Level Diagram for Homo-</a:t>
            </a:r>
            <a:r>
              <a:rPr lang="en-US" sz="2400" b="1" u="sng" dirty="0" err="1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endParaRPr lang="en-US" sz="2400" b="1" u="sng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pic>
        <p:nvPicPr>
          <p:cNvPr id="558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752600"/>
            <a:ext cx="1981200" cy="328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8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828800"/>
            <a:ext cx="2028825" cy="331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5257800"/>
            <a:ext cx="15240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err="1" smtClean="0">
                <a:solidFill>
                  <a:prstClr val="black"/>
                </a:solidFill>
                <a:latin typeface="Georgia" pitchFamily="18" charset="0"/>
              </a:rPr>
              <a:t>Upto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 N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4200" y="5257800"/>
            <a:ext cx="17526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Beyond N</a:t>
            </a:r>
            <a:r>
              <a:rPr lang="en-US" sz="2400" baseline="-25000" dirty="0" smtClean="0">
                <a:solidFill>
                  <a:prstClr val="black"/>
                </a:solidFill>
                <a:latin typeface="Georgia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2479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4800600" y="5943600"/>
            <a:ext cx="9144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baseline="6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02"/>
          <p:cNvGrpSpPr/>
          <p:nvPr/>
        </p:nvGrpSpPr>
        <p:grpSpPr>
          <a:xfrm>
            <a:off x="304800" y="3733800"/>
            <a:ext cx="3239593" cy="2430165"/>
            <a:chOff x="228600" y="3136900"/>
            <a:chExt cx="3239593" cy="2430165"/>
          </a:xfrm>
        </p:grpSpPr>
        <p:cxnSp>
          <p:nvCxnSpPr>
            <p:cNvPr id="97" name="Straight Connector 96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2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0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5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87171"/>
              </p:ext>
            </p:extLst>
          </p:nvPr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Equation" r:id="rId3" imgW="2514600" imgH="952500" progId="Equation.3">
                  <p:embed/>
                </p:oleObj>
              </mc:Choice>
              <mc:Fallback>
                <p:oleObj name="Equation" r:id="rId3" imgW="2514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ounded Rectangle 58"/>
          <p:cNvSpPr/>
          <p:nvPr/>
        </p:nvSpPr>
        <p:spPr>
          <a:xfrm>
            <a:off x="6195990" y="4039024"/>
            <a:ext cx="1369104" cy="9144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594166" y="5068004"/>
            <a:ext cx="1804652" cy="9144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403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878061"/>
              </p:ext>
            </p:extLst>
          </p:nvPr>
        </p:nvGraphicFramePr>
        <p:xfrm>
          <a:off x="3602980" y="3071813"/>
          <a:ext cx="4795838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Equation" r:id="rId5" imgW="2400300" imgH="1892300" progId="Equation.3">
                  <p:embed/>
                </p:oleObj>
              </mc:Choice>
              <mc:Fallback>
                <p:oleObj name="Equation" r:id="rId5" imgW="2400300" imgH="189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980" y="3071813"/>
                        <a:ext cx="4795838" cy="378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46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7315200" y="1143000"/>
            <a:ext cx="1828800" cy="1676400"/>
          </a:xfrm>
          <a:prstGeom prst="round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676400" y="990600"/>
            <a:ext cx="2743200" cy="1524000"/>
          </a:xfrm>
          <a:prstGeom prst="ellipse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1000" y="3883775"/>
            <a:ext cx="5334000" cy="990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700" y="25885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chemeClr val="tx2"/>
                </a:solidFill>
                <a:latin typeface="Georgia" pitchFamily="18" charset="0"/>
                <a:sym typeface="Symbol"/>
              </a:rPr>
              <a:t>Born – Oppenheimer Approximation</a:t>
            </a:r>
            <a:endParaRPr lang="en-US" sz="2400" b="1" dirty="0">
              <a:solidFill>
                <a:schemeClr val="tx2"/>
              </a:solidFill>
              <a:latin typeface="Georgia" pitchFamily="18" charset="0"/>
            </a:endParaRPr>
          </a:p>
        </p:txBody>
      </p:sp>
      <p:graphicFrame>
        <p:nvGraphicFramePr>
          <p:cNvPr id="440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093309"/>
              </p:ext>
            </p:extLst>
          </p:nvPr>
        </p:nvGraphicFramePr>
        <p:xfrm>
          <a:off x="571500" y="1206500"/>
          <a:ext cx="75136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8" name="Equation" r:id="rId3" imgW="3759200" imgH="469900" progId="Equation.3">
                  <p:embed/>
                </p:oleObj>
              </mc:Choice>
              <mc:Fallback>
                <p:oleObj name="Equation" r:id="rId3" imgW="3759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206500"/>
                        <a:ext cx="75136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457200" y="3209235"/>
            <a:ext cx="8001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schemeClr val="accent1"/>
                </a:solidFill>
                <a:latin typeface="Georgia" pitchFamily="18" charset="0"/>
              </a:rPr>
              <a:t>Nuclei are STATIONARY with respect to electrons</a:t>
            </a:r>
            <a:endParaRPr lang="en-US" sz="2200" dirty="0">
              <a:solidFill>
                <a:schemeClr val="accent1"/>
              </a:solidFill>
              <a:latin typeface="Georgia" pitchFamily="18" charset="0"/>
            </a:endParaRPr>
          </a:p>
        </p:txBody>
      </p:sp>
      <p:graphicFrame>
        <p:nvGraphicFramePr>
          <p:cNvPr id="4413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154953"/>
              </p:ext>
            </p:extLst>
          </p:nvPr>
        </p:nvGraphicFramePr>
        <p:xfrm>
          <a:off x="533400" y="3871075"/>
          <a:ext cx="49244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Equation" r:id="rId5" imgW="2463800" imgH="469900" progId="Equation.3">
                  <p:embed/>
                </p:oleObj>
              </mc:Choice>
              <mc:Fallback>
                <p:oleObj name="Equation" r:id="rId5" imgW="2463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71075"/>
                        <a:ext cx="49244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2438400" y="2052935"/>
            <a:ext cx="121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ignore</a:t>
            </a:r>
            <a:endParaRPr lang="en-US" b="1" dirty="0">
              <a:solidFill>
                <a:srgbClr val="FF0000"/>
              </a:solidFill>
              <a:latin typeface="Calibri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942762"/>
              </p:ext>
            </p:extLst>
          </p:nvPr>
        </p:nvGraphicFramePr>
        <p:xfrm>
          <a:off x="422275" y="4967583"/>
          <a:ext cx="40862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Equation" r:id="rId7" imgW="2044700" imgH="342900" progId="Equation.3">
                  <p:embed/>
                </p:oleObj>
              </mc:Choice>
              <mc:Fallback>
                <p:oleObj name="Equation" r:id="rId7" imgW="20447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4967583"/>
                        <a:ext cx="40862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24246" y="5856880"/>
            <a:ext cx="8901049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Albeit difficult, can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be solved using elliptical polar co-ordinates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12" name="Group 68"/>
          <p:cNvGrpSpPr/>
          <p:nvPr/>
        </p:nvGrpSpPr>
        <p:grpSpPr>
          <a:xfrm>
            <a:off x="6400800" y="3776125"/>
            <a:ext cx="2400300" cy="1790700"/>
            <a:chOff x="647700" y="1308100"/>
            <a:chExt cx="2400300" cy="1790700"/>
          </a:xfrm>
        </p:grpSpPr>
        <p:grpSp>
          <p:nvGrpSpPr>
            <p:cNvPr id="13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0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239000" y="1988403"/>
            <a:ext cx="1912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Constant</a:t>
            </a:r>
          </a:p>
          <a:p>
            <a:pPr defTabSz="914400"/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for given R</a:t>
            </a:r>
            <a:endParaRPr lang="en-US" b="1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baseline="3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3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1" grpId="0" animBg="1"/>
      <p:bldP spid="9" grpId="0" animBg="1"/>
      <p:bldP spid="2" grpId="0"/>
      <p:bldP spid="58" grpId="0"/>
      <p:bldP spid="62" grpId="0"/>
      <p:bldP spid="11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609600"/>
            <a:ext cx="2400300" cy="1790700"/>
            <a:chOff x="647700" y="1308100"/>
            <a:chExt cx="2400300" cy="1790700"/>
          </a:xfrm>
        </p:grpSpPr>
        <p:grpSp>
          <p:nvGrpSpPr>
            <p:cNvPr id="3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4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0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536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777937"/>
              </p:ext>
            </p:extLst>
          </p:nvPr>
        </p:nvGraphicFramePr>
        <p:xfrm>
          <a:off x="3505200" y="889000"/>
          <a:ext cx="50752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4" name="Equation" r:id="rId3" imgW="2540000" imgH="508000" progId="Equation.3">
                  <p:embed/>
                </p:oleObj>
              </mc:Choice>
              <mc:Fallback>
                <p:oleObj name="Equation" r:id="rId3" imgW="2540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889000"/>
                        <a:ext cx="50752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1943258" y="5823605"/>
            <a:ext cx="5229231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     LCAO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-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MO: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45466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264930"/>
              </p:ext>
            </p:extLst>
          </p:nvPr>
        </p:nvGraphicFramePr>
        <p:xfrm>
          <a:off x="4138214" y="5756124"/>
          <a:ext cx="26130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5" name="Equation" r:id="rId5" imgW="1308100" imgH="279400" progId="Equation.3">
                  <p:embed/>
                </p:oleObj>
              </mc:Choice>
              <mc:Fallback>
                <p:oleObj name="Equation" r:id="rId5" imgW="130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214" y="5756124"/>
                        <a:ext cx="26130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4885" y="2863591"/>
            <a:ext cx="8591550" cy="2308324"/>
          </a:xfrm>
          <a:prstGeom prst="rect">
            <a:avLst/>
          </a:prstGeom>
          <a:solidFill>
            <a:srgbClr val="E8EFD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dirty="0" smtClean="0">
                <a:solidFill>
                  <a:prstClr val="black"/>
                </a:solidFill>
                <a:latin typeface="Georgia" pitchFamily="18" charset="0"/>
              </a:rPr>
              <a:t>Molecular orbital:</a:t>
            </a:r>
          </a:p>
          <a:p>
            <a:pPr defTabSz="914400"/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Polycentric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one-electron </a:t>
            </a:r>
            <a:r>
              <a:rPr lang="en-US" sz="2400" dirty="0" err="1" smtClean="0">
                <a:solidFill>
                  <a:prstClr val="black"/>
                </a:solidFill>
                <a:latin typeface="Georgia" pitchFamily="18" charset="0"/>
              </a:rPr>
              <a:t>wavefunction</a:t>
            </a:r>
            <a:endParaRPr lang="en-US" sz="2400" dirty="0" smtClean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Produced by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b="1" u="sng" dirty="0" smtClean="0">
                <a:solidFill>
                  <a:prstClr val="black"/>
                </a:solidFill>
                <a:latin typeface="Georgia" pitchFamily="18" charset="0"/>
              </a:rPr>
              <a:t>L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inear </a:t>
            </a:r>
            <a:r>
              <a:rPr lang="en-US" sz="2400" b="1" u="sng" dirty="0">
                <a:solidFill>
                  <a:prstClr val="black"/>
                </a:solidFill>
                <a:latin typeface="Georgia" pitchFamily="18" charset="0"/>
              </a:rPr>
              <a:t>C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ombination of </a:t>
            </a:r>
            <a:r>
              <a:rPr lang="en-US" sz="2400" b="1" u="sng" dirty="0">
                <a:solidFill>
                  <a:prstClr val="black"/>
                </a:solidFill>
                <a:latin typeface="Georgia" pitchFamily="18" charset="0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tomic </a:t>
            </a:r>
            <a:r>
              <a:rPr lang="en-US" sz="2400" b="1" u="sng" dirty="0" smtClean="0">
                <a:solidFill>
                  <a:prstClr val="black"/>
                </a:solidFill>
                <a:latin typeface="Georgia" pitchFamily="18" charset="0"/>
              </a:rPr>
              <a:t>O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</a:rPr>
              <a:t>rbitals (LCAO)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04600"/>
              </p:ext>
            </p:extLst>
          </p:nvPr>
        </p:nvGraphicFramePr>
        <p:xfrm>
          <a:off x="3648075" y="2035000"/>
          <a:ext cx="31972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8" name="Equation" r:id="rId3" imgW="1600200" imgH="469900" progId="Equation.3">
                  <p:embed/>
                </p:oleObj>
              </mc:Choice>
              <mc:Fallback>
                <p:oleObj name="Equation" r:id="rId3" imgW="1600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35000"/>
                        <a:ext cx="31972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6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723281"/>
              </p:ext>
            </p:extLst>
          </p:nvPr>
        </p:nvGraphicFramePr>
        <p:xfrm>
          <a:off x="165100" y="3225800"/>
          <a:ext cx="43116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9" name="Equation" r:id="rId5" imgW="2159000" imgH="584200" progId="Equation.3">
                  <p:embed/>
                </p:oleObj>
              </mc:Choice>
              <mc:Fallback>
                <p:oleObj name="Equation" r:id="rId5" imgW="2159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3225800"/>
                        <a:ext cx="431165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67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902412"/>
              </p:ext>
            </p:extLst>
          </p:nvPr>
        </p:nvGraphicFramePr>
        <p:xfrm>
          <a:off x="4667250" y="3213100"/>
          <a:ext cx="43116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0" name="Equation" r:id="rId7" imgW="2159000" imgH="584200" progId="Equation.3">
                  <p:embed/>
                </p:oleObj>
              </mc:Choice>
              <mc:Fallback>
                <p:oleObj name="Equation" r:id="rId7" imgW="2159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213100"/>
                        <a:ext cx="431165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36"/>
          <p:cNvGrpSpPr/>
          <p:nvPr/>
        </p:nvGrpSpPr>
        <p:grpSpPr>
          <a:xfrm>
            <a:off x="990600" y="5181600"/>
            <a:ext cx="2362200" cy="1371600"/>
            <a:chOff x="1295400" y="5029200"/>
            <a:chExt cx="2362200" cy="1371600"/>
          </a:xfrm>
        </p:grpSpPr>
        <p:sp>
          <p:nvSpPr>
            <p:cNvPr id="33" name="Oval 32"/>
            <p:cNvSpPr/>
            <p:nvPr/>
          </p:nvSpPr>
          <p:spPr>
            <a:xfrm>
              <a:off x="1295400" y="5029200"/>
              <a:ext cx="1371600" cy="1371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286000" y="5029200"/>
              <a:ext cx="1371600" cy="1371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47800" y="54864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+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00400" y="54864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+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567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964677"/>
              </p:ext>
            </p:extLst>
          </p:nvPr>
        </p:nvGraphicFramePr>
        <p:xfrm>
          <a:off x="736600" y="4660900"/>
          <a:ext cx="29178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1" name="Equation" r:id="rId9" imgW="1460500" imgH="304800" progId="Equation.3">
                  <p:embed/>
                </p:oleObj>
              </mc:Choice>
              <mc:Fallback>
                <p:oleObj name="Equation" r:id="rId9" imgW="14605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4660900"/>
                        <a:ext cx="29178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43"/>
          <p:cNvGrpSpPr/>
          <p:nvPr/>
        </p:nvGrpSpPr>
        <p:grpSpPr>
          <a:xfrm>
            <a:off x="5438775" y="5181600"/>
            <a:ext cx="2362200" cy="1371600"/>
            <a:chOff x="1295400" y="5029200"/>
            <a:chExt cx="2362200" cy="1371600"/>
          </a:xfrm>
        </p:grpSpPr>
        <p:sp>
          <p:nvSpPr>
            <p:cNvPr id="45" name="Oval 44"/>
            <p:cNvSpPr/>
            <p:nvPr/>
          </p:nvSpPr>
          <p:spPr>
            <a:xfrm>
              <a:off x="1295400" y="5029200"/>
              <a:ext cx="1371600" cy="1371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286000" y="5029200"/>
              <a:ext cx="1371600" cy="1371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47800" y="54864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+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00400" y="5486400"/>
              <a:ext cx="3016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815676"/>
              </p:ext>
            </p:extLst>
          </p:nvPr>
        </p:nvGraphicFramePr>
        <p:xfrm>
          <a:off x="4968875" y="4660900"/>
          <a:ext cx="33496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2" name="Equation" r:id="rId11" imgW="1676400" imgH="304800" progId="Equation.3">
                  <p:embed/>
                </p:oleObj>
              </mc:Choice>
              <mc:Fallback>
                <p:oleObj name="Equation" r:id="rId11" imgW="16764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5" y="4660900"/>
                        <a:ext cx="33496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41" name="Group 2"/>
          <p:cNvGrpSpPr/>
          <p:nvPr/>
        </p:nvGrpSpPr>
        <p:grpSpPr>
          <a:xfrm>
            <a:off x="381000" y="609600"/>
            <a:ext cx="2400300" cy="1790700"/>
            <a:chOff x="647700" y="1308100"/>
            <a:chExt cx="2400300" cy="1790700"/>
          </a:xfrm>
        </p:grpSpPr>
        <p:grpSp>
          <p:nvGrpSpPr>
            <p:cNvPr id="42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7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4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5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5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0" y="3810000"/>
            <a:ext cx="449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572000" y="3810000"/>
            <a:ext cx="449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200" y="4724400"/>
            <a:ext cx="44958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572000" y="4724400"/>
            <a:ext cx="44958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48136" y="793571"/>
            <a:ext cx="5670364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LCAO-</a:t>
            </a:r>
            <a:r>
              <a:rPr lang="en-US" sz="2400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MO: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b="1" i="1" dirty="0" smtClean="0">
                <a:solidFill>
                  <a:prstClr val="black"/>
                </a:solidFill>
                <a:latin typeface="Georgia" pitchFamily="18" charset="0"/>
                <a:sym typeface="Symbol"/>
              </a:rPr>
              <a:t>                                 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7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256381"/>
              </p:ext>
            </p:extLst>
          </p:nvPr>
        </p:nvGraphicFramePr>
        <p:xfrm>
          <a:off x="4667250" y="739019"/>
          <a:ext cx="26130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3" name="Equation" r:id="rId13" imgW="1308100" imgH="279400" progId="Equation.3">
                  <p:embed/>
                </p:oleObj>
              </mc:Choice>
              <mc:Fallback>
                <p:oleObj name="Equation" r:id="rId13" imgW="130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739019"/>
                        <a:ext cx="26130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68131"/>
              </p:ext>
            </p:extLst>
          </p:nvPr>
        </p:nvGraphicFramePr>
        <p:xfrm>
          <a:off x="3143250" y="1297819"/>
          <a:ext cx="4895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4" name="Equation" r:id="rId15" imgW="2451100" imgH="342900" progId="Equation.3">
                  <p:embed/>
                </p:oleObj>
              </mc:Choice>
              <mc:Fallback>
                <p:oleObj name="Equation" r:id="rId15" imgW="24511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1297819"/>
                        <a:ext cx="4895850" cy="685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66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2plusWavefunctions.gif"/>
          <p:cNvPicPr>
            <a:picLocks noChangeAspect="1"/>
          </p:cNvPicPr>
          <p:nvPr/>
        </p:nvPicPr>
        <p:blipFill>
          <a:blip r:embed="rId3" cstate="print"/>
          <a:srcRect b="8758"/>
          <a:stretch>
            <a:fillRect/>
          </a:stretch>
        </p:blipFill>
        <p:spPr>
          <a:xfrm>
            <a:off x="1143000" y="2438400"/>
            <a:ext cx="6572250" cy="4267200"/>
          </a:xfrm>
          <a:prstGeom prst="rect">
            <a:avLst/>
          </a:prstGeom>
        </p:spPr>
      </p:pic>
      <p:graphicFrame>
        <p:nvGraphicFramePr>
          <p:cNvPr id="4567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753917"/>
              </p:ext>
            </p:extLst>
          </p:nvPr>
        </p:nvGraphicFramePr>
        <p:xfrm>
          <a:off x="86952" y="4358512"/>
          <a:ext cx="29178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2" name="Equation" r:id="rId4" imgW="1460500" imgH="304800" progId="Equation.3">
                  <p:embed/>
                </p:oleObj>
              </mc:Choice>
              <mc:Fallback>
                <p:oleObj name="Equation" r:id="rId4" imgW="14605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52" y="4358512"/>
                        <a:ext cx="29178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37729"/>
              </p:ext>
            </p:extLst>
          </p:nvPr>
        </p:nvGraphicFramePr>
        <p:xfrm>
          <a:off x="5753458" y="4350650"/>
          <a:ext cx="33480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3" name="Equation" r:id="rId6" imgW="1676400" imgH="304800" progId="Equation.3">
                  <p:embed/>
                </p:oleObj>
              </mc:Choice>
              <mc:Fallback>
                <p:oleObj name="Equation" r:id="rId6" imgW="16764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58" y="4350650"/>
                        <a:ext cx="33480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image010x1.gif"/>
          <p:cNvPicPr>
            <a:picLocks noChangeAspect="1"/>
          </p:cNvPicPr>
          <p:nvPr/>
        </p:nvPicPr>
        <p:blipFill>
          <a:blip r:embed="rId8" cstate="print"/>
          <a:srcRect l="30555" t="33520" r="29167" b="32023"/>
          <a:stretch>
            <a:fillRect/>
          </a:stretch>
        </p:blipFill>
        <p:spPr>
          <a:xfrm>
            <a:off x="2133600" y="762000"/>
            <a:ext cx="2209800" cy="1752600"/>
          </a:xfrm>
          <a:prstGeom prst="rect">
            <a:avLst/>
          </a:prstGeom>
        </p:spPr>
      </p:pic>
      <p:pic>
        <p:nvPicPr>
          <p:cNvPr id="14" name="Picture 13" descr="image010x.gif"/>
          <p:cNvPicPr>
            <a:picLocks noChangeAspect="1"/>
          </p:cNvPicPr>
          <p:nvPr/>
        </p:nvPicPr>
        <p:blipFill>
          <a:blip r:embed="rId9" cstate="print"/>
          <a:srcRect l="26389" t="33521" r="27778" b="35019"/>
          <a:stretch>
            <a:fillRect/>
          </a:stretch>
        </p:blipFill>
        <p:spPr>
          <a:xfrm>
            <a:off x="6629400" y="990600"/>
            <a:ext cx="2514600" cy="1600200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0" cstate="print"/>
          <a:srcRect l="12355" t="5831" r="10425" b="32945"/>
          <a:stretch>
            <a:fillRect/>
          </a:stretch>
        </p:blipFill>
        <p:spPr bwMode="auto">
          <a:xfrm>
            <a:off x="221673" y="862445"/>
            <a:ext cx="1905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1" cstate="print"/>
          <a:srcRect l="16338" r="15589" b="43070"/>
          <a:stretch>
            <a:fillRect/>
          </a:stretch>
        </p:blipFill>
        <p:spPr bwMode="auto">
          <a:xfrm>
            <a:off x="4797684" y="868971"/>
            <a:ext cx="1831716" cy="153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535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1242</Words>
  <Application>Microsoft Macintosh PowerPoint</Application>
  <PresentationFormat>On-screen Show (4:3)</PresentationFormat>
  <Paragraphs>356</Paragraphs>
  <Slides>45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1_Office Theme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Anindya Dutta</dc:creator>
  <cp:lastModifiedBy>Anindya Dutta</cp:lastModifiedBy>
  <cp:revision>58</cp:revision>
  <dcterms:created xsi:type="dcterms:W3CDTF">2015-10-08T07:55:37Z</dcterms:created>
  <dcterms:modified xsi:type="dcterms:W3CDTF">2016-10-18T08:14:58Z</dcterms:modified>
</cp:coreProperties>
</file>